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9" r:id="rId4"/>
    <p:sldId id="666" r:id="rId5"/>
    <p:sldId id="573" r:id="rId6"/>
    <p:sldId id="668" r:id="rId7"/>
    <p:sldId id="630" r:id="rId8"/>
    <p:sldId id="684" r:id="rId9"/>
    <p:sldId id="685" r:id="rId10"/>
    <p:sldId id="686" r:id="rId11"/>
    <p:sldId id="687" r:id="rId12"/>
    <p:sldId id="688" r:id="rId13"/>
    <p:sldId id="689" r:id="rId14"/>
    <p:sldId id="690" r:id="rId15"/>
    <p:sldId id="691" r:id="rId16"/>
    <p:sldId id="692" r:id="rId17"/>
    <p:sldId id="671" r:id="rId18"/>
    <p:sldId id="680" r:id="rId19"/>
    <p:sldId id="580" r:id="rId20"/>
    <p:sldId id="629" r:id="rId21"/>
    <p:sldId id="679" r:id="rId22"/>
    <p:sldId id="673" r:id="rId23"/>
    <p:sldId id="674" r:id="rId24"/>
    <p:sldId id="675" r:id="rId25"/>
    <p:sldId id="676" r:id="rId26"/>
    <p:sldId id="701" r:id="rId27"/>
    <p:sldId id="677" r:id="rId28"/>
    <p:sldId id="696" r:id="rId29"/>
    <p:sldId id="678" r:id="rId30"/>
    <p:sldId id="697" r:id="rId31"/>
    <p:sldId id="681" r:id="rId32"/>
    <p:sldId id="682" r:id="rId33"/>
    <p:sldId id="683" r:id="rId34"/>
    <p:sldId id="694" r:id="rId35"/>
    <p:sldId id="693" r:id="rId36"/>
    <p:sldId id="698" r:id="rId37"/>
    <p:sldId id="699" r:id="rId38"/>
    <p:sldId id="700" r:id="rId39"/>
    <p:sldId id="695" r:id="rId40"/>
    <p:sldId id="346" r:id="rId4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438" userDrawn="1">
          <p15:clr>
            <a:srgbClr val="A4A3A4"/>
          </p15:clr>
        </p15:guide>
        <p15:guide id="3" pos="7242" userDrawn="1">
          <p15:clr>
            <a:srgbClr val="A4A3A4"/>
          </p15:clr>
        </p15:guide>
        <p15:guide id="5" orient="horz" pos="640" userDrawn="1">
          <p15:clr>
            <a:srgbClr val="A4A3A4"/>
          </p15:clr>
        </p15:guide>
        <p15:guide id="6" orient="horz" pos="3793" userDrawn="1">
          <p15:clr>
            <a:srgbClr val="A4A3A4"/>
          </p15:clr>
        </p15:guide>
        <p15:guide id="7" orient="horz" pos="1321" userDrawn="1">
          <p15:clr>
            <a:srgbClr val="A4A3A4"/>
          </p15:clr>
        </p15:guide>
        <p15:guide id="8" orient="horz" pos="3453" userDrawn="1">
          <p15:clr>
            <a:srgbClr val="A4A3A4"/>
          </p15:clr>
        </p15:guide>
        <p15:guide id="9" pos="801" userDrawn="1">
          <p15:clr>
            <a:srgbClr val="A4A3A4"/>
          </p15:clr>
        </p15:guide>
        <p15:guide id="10" orient="horz" pos="2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0000"/>
    <a:srgbClr val="8E0000"/>
    <a:srgbClr val="FF9900"/>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7CE84F3-28C3-443E-9E96-99CF82512B78}" styleName="深色样式 1 - 强调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深色样式 2 - 强调 1/强调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08" autoAdjust="0"/>
    <p:restoredTop sz="94636" autoAdjust="0"/>
  </p:normalViewPr>
  <p:slideViewPr>
    <p:cSldViewPr snapToGrid="0">
      <p:cViewPr varScale="1">
        <p:scale>
          <a:sx n="64" d="100"/>
          <a:sy n="64" d="100"/>
        </p:scale>
        <p:origin x="820" y="36"/>
      </p:cViewPr>
      <p:guideLst>
        <p:guide orient="horz" pos="2251"/>
        <p:guide pos="438"/>
        <p:guide pos="7242"/>
        <p:guide orient="horz" pos="640"/>
        <p:guide orient="horz" pos="3793"/>
        <p:guide orient="horz" pos="1321"/>
        <p:guide orient="horz" pos="3453"/>
        <p:guide pos="801"/>
        <p:guide orient="horz" pos="2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12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211AAF-1CCE-4EE7-9347-D69718A217C6}" type="datetimeFigureOut">
              <a:rPr lang="zh-CN" altLang="en-US" smtClean="0"/>
              <a:pPr/>
              <a:t>2018/9/13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278B8-C99B-453D-93AD-A061DD390242}" type="slidenum">
              <a:rPr lang="zh-CN" altLang="en-US" smtClean="0"/>
              <a:pPr/>
              <a:t>‹#›</a:t>
            </a:fld>
            <a:endParaRPr lang="zh-CN" altLang="en-US"/>
          </a:p>
        </p:txBody>
      </p:sp>
    </p:spTree>
    <p:extLst>
      <p:ext uri="{BB962C8B-B14F-4D97-AF65-F5344CB8AC3E}">
        <p14:creationId xmlns:p14="http://schemas.microsoft.com/office/powerpoint/2010/main" val="3191194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a:t>这样就能避免那些控制大量特定碎片的人所发起的攻击。</a:t>
            </a:r>
            <a:endParaRPr lang="zh-CN" altLang="en-US" dirty="0"/>
          </a:p>
        </p:txBody>
      </p:sp>
      <p:sp>
        <p:nvSpPr>
          <p:cNvPr id="4" name="灯片编号占位符 3"/>
          <p:cNvSpPr>
            <a:spLocks noGrp="1"/>
          </p:cNvSpPr>
          <p:nvPr>
            <p:ph type="sldNum" sz="quarter" idx="10"/>
          </p:nvPr>
        </p:nvSpPr>
        <p:spPr/>
        <p:txBody>
          <a:bodyPr/>
          <a:lstStyle/>
          <a:p>
            <a:fld id="{7FF278B8-C99B-453D-93AD-A061DD390242}" type="slidenum">
              <a:rPr lang="zh-CN" altLang="en-US" smtClean="0"/>
              <a:pPr/>
              <a:t>25</a:t>
            </a:fld>
            <a:endParaRPr lang="zh-CN" altLang="en-US"/>
          </a:p>
        </p:txBody>
      </p:sp>
    </p:spTree>
    <p:extLst>
      <p:ext uri="{BB962C8B-B14F-4D97-AF65-F5344CB8AC3E}">
        <p14:creationId xmlns:p14="http://schemas.microsoft.com/office/powerpoint/2010/main" val="3477739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a:t>这样就能避免那些控制大量特定碎片的人所发起的攻击。</a:t>
            </a:r>
            <a:endParaRPr lang="zh-CN" altLang="en-US" dirty="0"/>
          </a:p>
        </p:txBody>
      </p:sp>
      <p:sp>
        <p:nvSpPr>
          <p:cNvPr id="4" name="灯片编号占位符 3"/>
          <p:cNvSpPr>
            <a:spLocks noGrp="1"/>
          </p:cNvSpPr>
          <p:nvPr>
            <p:ph type="sldNum" sz="quarter" idx="10"/>
          </p:nvPr>
        </p:nvSpPr>
        <p:spPr/>
        <p:txBody>
          <a:bodyPr/>
          <a:lstStyle/>
          <a:p>
            <a:fld id="{7FF278B8-C99B-453D-93AD-A061DD390242}" type="slidenum">
              <a:rPr lang="zh-CN" altLang="en-US" smtClean="0"/>
              <a:pPr/>
              <a:t>26</a:t>
            </a:fld>
            <a:endParaRPr lang="zh-CN" altLang="en-US"/>
          </a:p>
        </p:txBody>
      </p:sp>
    </p:spTree>
    <p:extLst>
      <p:ext uri="{BB962C8B-B14F-4D97-AF65-F5344CB8AC3E}">
        <p14:creationId xmlns:p14="http://schemas.microsoft.com/office/powerpoint/2010/main" val="3998899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避免智能合约之间互相影响。</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7FF278B8-C99B-453D-93AD-A061DD390242}" type="slidenum">
              <a:rPr lang="zh-CN" altLang="en-US" smtClean="0"/>
              <a:pPr/>
              <a:t>29</a:t>
            </a:fld>
            <a:endParaRPr lang="zh-CN" altLang="en-US"/>
          </a:p>
        </p:txBody>
      </p:sp>
    </p:spTree>
    <p:extLst>
      <p:ext uri="{BB962C8B-B14F-4D97-AF65-F5344CB8AC3E}">
        <p14:creationId xmlns:p14="http://schemas.microsoft.com/office/powerpoint/2010/main" val="1018365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dirty="0"/>
              <a:t>避免智能合约之间互相影响。</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7FF278B8-C99B-453D-93AD-A061DD390242}" type="slidenum">
              <a:rPr lang="zh-CN" altLang="en-US" smtClean="0"/>
              <a:pPr/>
              <a:t>30</a:t>
            </a:fld>
            <a:endParaRPr lang="zh-CN" altLang="en-US"/>
          </a:p>
        </p:txBody>
      </p:sp>
    </p:spTree>
    <p:extLst>
      <p:ext uri="{BB962C8B-B14F-4D97-AF65-F5344CB8AC3E}">
        <p14:creationId xmlns:p14="http://schemas.microsoft.com/office/powerpoint/2010/main" val="3868624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F278B8-C99B-453D-93AD-A061DD390242}" type="slidenum">
              <a:rPr lang="zh-CN" altLang="en-US" smtClean="0"/>
              <a:pPr/>
              <a:t>36</a:t>
            </a:fld>
            <a:endParaRPr lang="zh-CN" altLang="en-US"/>
          </a:p>
        </p:txBody>
      </p:sp>
    </p:spTree>
    <p:extLst>
      <p:ext uri="{BB962C8B-B14F-4D97-AF65-F5344CB8AC3E}">
        <p14:creationId xmlns:p14="http://schemas.microsoft.com/office/powerpoint/2010/main" val="1401245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F278B8-C99B-453D-93AD-A061DD390242}" type="slidenum">
              <a:rPr lang="zh-CN" altLang="en-US" smtClean="0"/>
              <a:pPr/>
              <a:t>37</a:t>
            </a:fld>
            <a:endParaRPr lang="zh-CN" altLang="en-US"/>
          </a:p>
        </p:txBody>
      </p:sp>
    </p:spTree>
    <p:extLst>
      <p:ext uri="{BB962C8B-B14F-4D97-AF65-F5344CB8AC3E}">
        <p14:creationId xmlns:p14="http://schemas.microsoft.com/office/powerpoint/2010/main" val="4207524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F278B8-C99B-453D-93AD-A061DD390242}" type="slidenum">
              <a:rPr lang="zh-CN" altLang="en-US" smtClean="0"/>
              <a:pPr/>
              <a:t>38</a:t>
            </a:fld>
            <a:endParaRPr lang="zh-CN" altLang="en-US"/>
          </a:p>
        </p:txBody>
      </p:sp>
    </p:spTree>
    <p:extLst>
      <p:ext uri="{BB962C8B-B14F-4D97-AF65-F5344CB8AC3E}">
        <p14:creationId xmlns:p14="http://schemas.microsoft.com/office/powerpoint/2010/main" val="38482079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7FF278B8-C99B-453D-93AD-A061DD390242}" type="slidenum">
              <a:rPr lang="zh-CN" altLang="en-US" smtClean="0"/>
              <a:pPr/>
              <a:t>39</a:t>
            </a:fld>
            <a:endParaRPr lang="zh-CN" altLang="en-US"/>
          </a:p>
        </p:txBody>
      </p:sp>
    </p:spTree>
    <p:extLst>
      <p:ext uri="{BB962C8B-B14F-4D97-AF65-F5344CB8AC3E}">
        <p14:creationId xmlns:p14="http://schemas.microsoft.com/office/powerpoint/2010/main" val="2450621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96799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3215130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321236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2411463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168036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3328861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2890297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2028847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2412017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6" name="页脚占位符 5"/>
          <p:cNvSpPr>
            <a:spLocks noGrp="1"/>
          </p:cNvSpPr>
          <p:nvPr>
            <p:ph type="ftr" sz="quarter" idx="11"/>
          </p:nvPr>
        </p:nvSpPr>
        <p:spPr/>
        <p:txBody>
          <a:bodyPr/>
          <a:lstStyle/>
          <a:p>
            <a:endParaRPr lang="zh-CN" altLang="en-US"/>
          </a:p>
        </p:txBody>
      </p:sp>
    </p:spTree>
    <p:extLst>
      <p:ext uri="{BB962C8B-B14F-4D97-AF65-F5344CB8AC3E}">
        <p14:creationId xmlns:p14="http://schemas.microsoft.com/office/powerpoint/2010/main" val="32340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07CB6437-0E4A-43F1-8A3E-AAEE12376FB1}" type="datetimeFigureOut">
              <a:rPr lang="zh-CN" altLang="en-US" smtClean="0"/>
              <a:pPr/>
              <a:t>2018/9/13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2539983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6437-0E4A-43F1-8A3E-AAEE12376FB1}" type="datetimeFigureOut">
              <a:rPr lang="zh-CN" altLang="en-US" smtClean="0"/>
              <a:pPr/>
              <a:t>2018/9/13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CFA1C-8618-425F-84DD-E6ED0757B0B9}" type="slidenum">
              <a:rPr lang="zh-CN" altLang="en-US" smtClean="0"/>
              <a:pPr/>
              <a:t>‹#›</a:t>
            </a:fld>
            <a:endParaRPr lang="zh-CN" altLang="en-US"/>
          </a:p>
        </p:txBody>
      </p:sp>
    </p:spTree>
    <p:extLst>
      <p:ext uri="{BB962C8B-B14F-4D97-AF65-F5344CB8AC3E}">
        <p14:creationId xmlns:p14="http://schemas.microsoft.com/office/powerpoint/2010/main" val="3773101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8.bin"/><Relationship Id="rId10" Type="http://schemas.openxmlformats.org/officeDocument/2006/relationships/image" Target="../media/image7.wmf"/><Relationship Id="rId4" Type="http://schemas.openxmlformats.org/officeDocument/2006/relationships/image" Target="../media/image8.wmf"/><Relationship Id="rId9"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8" Type="http://schemas.openxmlformats.org/officeDocument/2006/relationships/image" Target="../media/image13.wmf"/><Relationship Id="rId13" Type="http://schemas.openxmlformats.org/officeDocument/2006/relationships/oleObject" Target="../embeddings/oleObject16.bin"/><Relationship Id="rId3" Type="http://schemas.openxmlformats.org/officeDocument/2006/relationships/oleObject" Target="../embeddings/oleObject11.bin"/><Relationship Id="rId7" Type="http://schemas.openxmlformats.org/officeDocument/2006/relationships/oleObject" Target="../embeddings/oleObject13.bin"/><Relationship Id="rId12"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2.wmf"/><Relationship Id="rId11" Type="http://schemas.openxmlformats.org/officeDocument/2006/relationships/oleObject" Target="../embeddings/oleObject15.bin"/><Relationship Id="rId5" Type="http://schemas.openxmlformats.org/officeDocument/2006/relationships/oleObject" Target="../embeddings/oleObject12.bin"/><Relationship Id="rId10" Type="http://schemas.openxmlformats.org/officeDocument/2006/relationships/image" Target="../media/image7.wmf"/><Relationship Id="rId4" Type="http://schemas.openxmlformats.org/officeDocument/2006/relationships/image" Target="../media/image11.wmf"/><Relationship Id="rId9" Type="http://schemas.openxmlformats.org/officeDocument/2006/relationships/oleObject" Target="../embeddings/oleObject14.bin"/><Relationship Id="rId14" Type="http://schemas.openxmlformats.org/officeDocument/2006/relationships/image" Target="../media/image15.wmf"/></Relationships>
</file>

<file path=ppt/slides/_rels/slide12.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7.wmf"/><Relationship Id="rId5" Type="http://schemas.openxmlformats.org/officeDocument/2006/relationships/oleObject" Target="../embeddings/oleObject18.bin"/><Relationship Id="rId10" Type="http://schemas.openxmlformats.org/officeDocument/2006/relationships/image" Target="../media/image7.wmf"/><Relationship Id="rId4" Type="http://schemas.openxmlformats.org/officeDocument/2006/relationships/image" Target="../media/image16.wmf"/><Relationship Id="rId9" Type="http://schemas.openxmlformats.org/officeDocument/2006/relationships/oleObject" Target="../embeddings/oleObject20.bin"/></Relationships>
</file>

<file path=ppt/slides/_rels/slide13.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7.wmf"/><Relationship Id="rId5" Type="http://schemas.openxmlformats.org/officeDocument/2006/relationships/oleObject" Target="../embeddings/oleObject18.bin"/><Relationship Id="rId10" Type="http://schemas.openxmlformats.org/officeDocument/2006/relationships/image" Target="../media/image7.wmf"/><Relationship Id="rId4" Type="http://schemas.openxmlformats.org/officeDocument/2006/relationships/image" Target="../media/image16.wmf"/><Relationship Id="rId9" Type="http://schemas.openxmlformats.org/officeDocument/2006/relationships/oleObject" Target="../embeddings/oleObject20.bin"/></Relationships>
</file>

<file path=ppt/slides/_rels/slide14.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21.bin"/><Relationship Id="rId7" Type="http://schemas.openxmlformats.org/officeDocument/2006/relationships/oleObject" Target="../embeddings/oleObject23.bin"/><Relationship Id="rId12"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0.wmf"/><Relationship Id="rId11" Type="http://schemas.openxmlformats.org/officeDocument/2006/relationships/oleObject" Target="../embeddings/oleObject25.bin"/><Relationship Id="rId5" Type="http://schemas.openxmlformats.org/officeDocument/2006/relationships/oleObject" Target="../embeddings/oleObject22.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24.bin"/></Relationships>
</file>

<file path=ppt/slides/_rels/slide15.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6.bin"/><Relationship Id="rId7"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5.wmf"/><Relationship Id="rId5" Type="http://schemas.openxmlformats.org/officeDocument/2006/relationships/oleObject" Target="../embeddings/oleObject27.bin"/><Relationship Id="rId4" Type="http://schemas.openxmlformats.org/officeDocument/2006/relationships/image" Target="../media/image24.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4.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0.png"/><Relationship Id="rId1" Type="http://schemas.openxmlformats.org/officeDocument/2006/relationships/slideLayout" Target="../slideLayouts/slideLayout7.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9" Type="http://schemas.openxmlformats.org/officeDocument/2006/relationships/image" Target="../media/image35.png"/></Relationships>
</file>

<file path=ppt/slides/_rels/slide36.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6.emf"/><Relationship Id="rId5" Type="http://schemas.openxmlformats.org/officeDocument/2006/relationships/image" Target="../media/image35.emf"/><Relationship Id="rId4" Type="http://schemas.openxmlformats.org/officeDocument/2006/relationships/image" Target="../media/image34.emf"/></Relationships>
</file>

<file path=ppt/slides/_rels/slide37.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37.emf"/><Relationship Id="rId5" Type="http://schemas.openxmlformats.org/officeDocument/2006/relationships/image" Target="../media/image36.emf"/><Relationship Id="rId4" Type="http://schemas.openxmlformats.org/officeDocument/2006/relationships/image" Target="../media/image35.emf"/></Relationships>
</file>

<file path=ppt/slides/_rels/slide38.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33.emf"/><Relationship Id="rId7" Type="http://schemas.openxmlformats.org/officeDocument/2006/relationships/image" Target="../media/image37.emf"/><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36.emf"/><Relationship Id="rId5" Type="http://schemas.openxmlformats.org/officeDocument/2006/relationships/image" Target="../media/image35.emf"/><Relationship Id="rId4" Type="http://schemas.openxmlformats.org/officeDocument/2006/relationships/image" Target="../media/image3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4.bin"/><Relationship Id="rId10" Type="http://schemas.openxmlformats.org/officeDocument/2006/relationships/image" Target="../media/image7.wmf"/><Relationship Id="rId4" Type="http://schemas.openxmlformats.org/officeDocument/2006/relationships/image" Target="../media/image4.wmf"/><Relationship Id="rId9"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4CEFE3DB-0F82-4F1B-AD8F-B8581B637D66}"/>
              </a:ext>
            </a:extLst>
          </p:cNvPr>
          <p:cNvSpPr/>
          <p:nvPr/>
        </p:nvSpPr>
        <p:spPr>
          <a:xfrm>
            <a:off x="0" y="0"/>
            <a:ext cx="12192000" cy="3568148"/>
          </a:xfrm>
          <a:prstGeom prst="rect">
            <a:avLst/>
          </a:prstGeom>
          <a:solidFill>
            <a:srgbClr val="CC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b="1" dirty="0">
              <a:solidFill>
                <a:schemeClr val="bg1"/>
              </a:solidFill>
              <a:latin typeface="微软雅黑" panose="020B0503020204020204" pitchFamily="34" charset="-122"/>
              <a:ea typeface="微软雅黑" panose="020B0503020204020204" pitchFamily="34" charset="-122"/>
            </a:endParaRPr>
          </a:p>
        </p:txBody>
      </p:sp>
      <p:sp>
        <p:nvSpPr>
          <p:cNvPr id="3" name="文本框 2">
            <a:extLst>
              <a:ext uri="{FF2B5EF4-FFF2-40B4-BE49-F238E27FC236}">
                <a16:creationId xmlns:a16="http://schemas.microsoft.com/office/drawing/2014/main" id="{CB3154D0-B8FC-45BF-9A9B-504F6B3BC17A}"/>
              </a:ext>
            </a:extLst>
          </p:cNvPr>
          <p:cNvSpPr txBox="1"/>
          <p:nvPr/>
        </p:nvSpPr>
        <p:spPr>
          <a:xfrm>
            <a:off x="0" y="447261"/>
            <a:ext cx="12095922" cy="1107996"/>
          </a:xfrm>
          <a:prstGeom prst="rect">
            <a:avLst/>
          </a:prstGeom>
          <a:noFill/>
        </p:spPr>
        <p:txBody>
          <a:bodyPr wrap="square" rtlCol="0">
            <a:spAutoFit/>
          </a:bodyPr>
          <a:lstStyle/>
          <a:p>
            <a:pPr algn="ctr"/>
            <a:r>
              <a:rPr lang="zh-CN" altLang="en-US" sz="6600" b="1" dirty="0">
                <a:solidFill>
                  <a:schemeClr val="bg1"/>
                </a:solidFill>
                <a:latin typeface="微软雅黑" panose="020B0503020204020204" pitchFamily="34" charset="-122"/>
                <a:ea typeface="微软雅黑" panose="020B0503020204020204" pitchFamily="34" charset="-122"/>
              </a:rPr>
              <a:t>从信息系统看区块链的未来演进</a:t>
            </a:r>
          </a:p>
        </p:txBody>
      </p:sp>
      <p:sp>
        <p:nvSpPr>
          <p:cNvPr id="4" name="文本框 3">
            <a:extLst>
              <a:ext uri="{FF2B5EF4-FFF2-40B4-BE49-F238E27FC236}">
                <a16:creationId xmlns:a16="http://schemas.microsoft.com/office/drawing/2014/main" id="{FF329720-3F52-43ED-BB1C-4E761A7230BB}"/>
              </a:ext>
            </a:extLst>
          </p:cNvPr>
          <p:cNvSpPr txBox="1"/>
          <p:nvPr/>
        </p:nvSpPr>
        <p:spPr>
          <a:xfrm>
            <a:off x="5035967" y="1683568"/>
            <a:ext cx="1802152" cy="523220"/>
          </a:xfrm>
          <a:prstGeom prst="rect">
            <a:avLst/>
          </a:prstGeom>
          <a:noFill/>
        </p:spPr>
        <p:txBody>
          <a:bodyPr wrap="square" rtlCol="0">
            <a:spAutoFit/>
          </a:bodyPr>
          <a:lstStyle/>
          <a:p>
            <a:r>
              <a:rPr lang="zh-CN" altLang="en-US" sz="2800" b="1" dirty="0">
                <a:solidFill>
                  <a:schemeClr val="bg1"/>
                </a:solidFill>
                <a:latin typeface="微软雅黑" panose="020B0503020204020204" pitchFamily="34" charset="-122"/>
                <a:ea typeface="微软雅黑" panose="020B0503020204020204" pitchFamily="34" charset="-122"/>
              </a:rPr>
              <a:t>福建</a:t>
            </a:r>
            <a:r>
              <a:rPr lang="en-US" altLang="zh-CN" sz="2800" b="1" dirty="0">
                <a:solidFill>
                  <a:schemeClr val="bg1"/>
                </a:solidFill>
                <a:latin typeface="微软雅黑" panose="020B0503020204020204" pitchFamily="34" charset="-122"/>
                <a:ea typeface="微软雅黑" panose="020B0503020204020204" pitchFamily="34" charset="-122"/>
              </a:rPr>
              <a:t>·</a:t>
            </a:r>
            <a:r>
              <a:rPr lang="zh-CN" altLang="en-US" sz="2800" b="1" dirty="0">
                <a:solidFill>
                  <a:schemeClr val="bg1"/>
                </a:solidFill>
                <a:latin typeface="微软雅黑" panose="020B0503020204020204" pitchFamily="34" charset="-122"/>
                <a:ea typeface="微软雅黑" panose="020B0503020204020204" pitchFamily="34" charset="-122"/>
              </a:rPr>
              <a:t>福州</a:t>
            </a:r>
            <a:endParaRPr lang="en-US" altLang="zh-CN" sz="28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A48B0BCB-CAE9-4DB6-9852-04991ECCC26B}"/>
              </a:ext>
            </a:extLst>
          </p:cNvPr>
          <p:cNvSpPr txBox="1"/>
          <p:nvPr/>
        </p:nvSpPr>
        <p:spPr>
          <a:xfrm>
            <a:off x="2176558" y="4645142"/>
            <a:ext cx="7577959" cy="2369880"/>
          </a:xfrm>
          <a:prstGeom prst="rect">
            <a:avLst/>
          </a:prstGeom>
          <a:noFill/>
        </p:spPr>
        <p:txBody>
          <a:bodyPr wrap="square" rtlCol="0">
            <a:spAutoFit/>
          </a:bodyPr>
          <a:lstStyle/>
          <a:p>
            <a:pPr algn="ctr"/>
            <a:r>
              <a:rPr lang="zh-CN" altLang="en-US" sz="3600" b="1" dirty="0">
                <a:latin typeface="华文楷体" panose="02010600040101010101" pitchFamily="2" charset="-122"/>
                <a:ea typeface="华文楷体" panose="02010600040101010101" pitchFamily="2" charset="-122"/>
              </a:rPr>
              <a:t>斯雪明 </a:t>
            </a:r>
            <a:endParaRPr lang="en-US" altLang="zh-CN" sz="3600" b="1" dirty="0">
              <a:latin typeface="华文楷体" panose="02010600040101010101" pitchFamily="2" charset="-122"/>
              <a:ea typeface="华文楷体" panose="02010600040101010101" pitchFamily="2" charset="-122"/>
            </a:endParaRPr>
          </a:p>
          <a:p>
            <a:pPr algn="ctr"/>
            <a:r>
              <a:rPr lang="zh-CN" altLang="en-US" sz="2800" b="1" dirty="0">
                <a:latin typeface="华文楷体" panose="02010600040101010101" pitchFamily="2" charset="-122"/>
                <a:ea typeface="华文楷体" panose="02010600040101010101" pitchFamily="2" charset="-122"/>
              </a:rPr>
              <a:t>复旦大学 教授</a:t>
            </a:r>
            <a:endParaRPr lang="en-US" altLang="zh-CN" sz="2800" b="1" dirty="0">
              <a:latin typeface="华文楷体" panose="02010600040101010101" pitchFamily="2" charset="-122"/>
              <a:ea typeface="华文楷体" panose="02010600040101010101" pitchFamily="2" charset="-122"/>
            </a:endParaRPr>
          </a:p>
          <a:p>
            <a:pPr algn="ctr"/>
            <a:r>
              <a:rPr lang="zh-CN" altLang="en-US" sz="2800" b="1" dirty="0">
                <a:latin typeface="华文楷体" panose="02010600040101010101" pitchFamily="2" charset="-122"/>
                <a:ea typeface="华文楷体" panose="02010600040101010101" pitchFamily="2" charset="-122"/>
              </a:rPr>
              <a:t>中国计算机学会区块链专委会 主任</a:t>
            </a:r>
            <a:endParaRPr lang="en-US" altLang="zh-CN" sz="2800" b="1" dirty="0">
              <a:latin typeface="华文楷体" panose="02010600040101010101" pitchFamily="2" charset="-122"/>
              <a:ea typeface="华文楷体" panose="02010600040101010101" pitchFamily="2" charset="-122"/>
            </a:endParaRPr>
          </a:p>
          <a:p>
            <a:pPr algn="ctr"/>
            <a:r>
              <a:rPr lang="zh-CN" altLang="en-US" sz="2800" b="1" dirty="0">
                <a:latin typeface="华文楷体" panose="02010600040101010101" pitchFamily="2" charset="-122"/>
                <a:ea typeface="华文楷体" panose="02010600040101010101" pitchFamily="2" charset="-122"/>
              </a:rPr>
              <a:t>福州市区块链首席专家</a:t>
            </a:r>
            <a:endParaRPr lang="en-US" altLang="zh-CN" sz="2800" b="1" dirty="0">
              <a:latin typeface="华文楷体" panose="02010600040101010101" pitchFamily="2" charset="-122"/>
              <a:ea typeface="华文楷体" panose="02010600040101010101" pitchFamily="2" charset="-122"/>
            </a:endParaRPr>
          </a:p>
          <a:p>
            <a:pPr algn="ctr"/>
            <a:endParaRPr lang="zh-CN" altLang="en-US" sz="2800" b="1" dirty="0">
              <a:latin typeface="华文楷体" panose="02010600040101010101" pitchFamily="2" charset="-122"/>
              <a:ea typeface="华文楷体" panose="02010600040101010101" pitchFamily="2" charset="-122"/>
            </a:endParaRPr>
          </a:p>
        </p:txBody>
      </p:sp>
      <p:pic>
        <p:nvPicPr>
          <p:cNvPr id="7" name="图片 6">
            <a:extLst>
              <a:ext uri="{FF2B5EF4-FFF2-40B4-BE49-F238E27FC236}">
                <a16:creationId xmlns:a16="http://schemas.microsoft.com/office/drawing/2014/main" id="{FCB7AAF8-621F-4FA4-83C7-704367FEB431}"/>
              </a:ext>
            </a:extLst>
          </p:cNvPr>
          <p:cNvPicPr>
            <a:picLocks noChangeAspect="1"/>
          </p:cNvPicPr>
          <p:nvPr/>
        </p:nvPicPr>
        <p:blipFill>
          <a:blip r:embed="rId2"/>
          <a:stretch>
            <a:fillRect/>
          </a:stretch>
        </p:blipFill>
        <p:spPr>
          <a:xfrm>
            <a:off x="4543912" y="2166133"/>
            <a:ext cx="2766248" cy="2344395"/>
          </a:xfrm>
          <a:prstGeom prst="rect">
            <a:avLst/>
          </a:prstGeom>
        </p:spPr>
      </p:pic>
    </p:spTree>
    <p:extLst>
      <p:ext uri="{BB962C8B-B14F-4D97-AF65-F5344CB8AC3E}">
        <p14:creationId xmlns:p14="http://schemas.microsoft.com/office/powerpoint/2010/main" val="2081593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5400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567745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信息系统的形式化表示</a:t>
            </a:r>
          </a:p>
        </p:txBody>
      </p:sp>
      <p:sp>
        <p:nvSpPr>
          <p:cNvPr id="32" name="灯片编号占位符 4">
            <a:extLst>
              <a:ext uri="{FF2B5EF4-FFF2-40B4-BE49-F238E27FC236}">
                <a16:creationId xmlns:a16="http://schemas.microsoft.com/office/drawing/2014/main" id="{36F66757-B10D-4870-8AA1-913B67AA0E2F}"/>
              </a:ext>
            </a:extLst>
          </p:cNvPr>
          <p:cNvSpPr>
            <a:spLocks noGrp="1"/>
          </p:cNvSpPr>
          <p:nvPr>
            <p:ph type="sldNum" sz="quarter" idx="12"/>
          </p:nvPr>
        </p:nvSpPr>
        <p:spPr>
          <a:xfrm>
            <a:off x="8610600" y="6356350"/>
            <a:ext cx="2743200" cy="365125"/>
          </a:xfrm>
        </p:spPr>
        <p:txBody>
          <a:bodyPr/>
          <a:lstStyle/>
          <a:p>
            <a:fld id="{0C913308-F349-4B6D-A68A-DD1791B4A57B}" type="slidenum">
              <a:rPr lang="zh-CN" altLang="en-US" smtClean="0"/>
              <a:pPr/>
              <a:t>10</a:t>
            </a:fld>
            <a:endParaRPr lang="zh-CN" altLang="en-US"/>
          </a:p>
        </p:txBody>
      </p:sp>
      <p:sp>
        <p:nvSpPr>
          <p:cNvPr id="35" name="Rectangle 19">
            <a:extLst>
              <a:ext uri="{FF2B5EF4-FFF2-40B4-BE49-F238E27FC236}">
                <a16:creationId xmlns:a16="http://schemas.microsoft.com/office/drawing/2014/main" id="{8695A75B-6421-410A-9060-63B5D2751219}"/>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8" name="Rectangle 21">
            <a:extLst>
              <a:ext uri="{FF2B5EF4-FFF2-40B4-BE49-F238E27FC236}">
                <a16:creationId xmlns:a16="http://schemas.microsoft.com/office/drawing/2014/main" id="{7E34DE15-C6BF-477B-A045-D223E147CC65}"/>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a:extLst>
              <a:ext uri="{FF2B5EF4-FFF2-40B4-BE49-F238E27FC236}">
                <a16:creationId xmlns:a16="http://schemas.microsoft.com/office/drawing/2014/main" id="{244E8B85-6EB0-4230-A266-5214D1D351D8}"/>
              </a:ext>
            </a:extLst>
          </p:cNvPr>
          <p:cNvGraphicFramePr>
            <a:graphicFrameLocks noChangeAspect="1"/>
          </p:cNvGraphicFramePr>
          <p:nvPr>
            <p:extLst/>
          </p:nvPr>
        </p:nvGraphicFramePr>
        <p:xfrm>
          <a:off x="3215680" y="2202182"/>
          <a:ext cx="5112568" cy="2508243"/>
        </p:xfrm>
        <a:graphic>
          <a:graphicData uri="http://schemas.openxmlformats.org/presentationml/2006/ole">
            <mc:AlternateContent xmlns:mc="http://schemas.openxmlformats.org/markup-compatibility/2006">
              <mc:Choice xmlns:v="urn:schemas-microsoft-com:vml" Requires="v">
                <p:oleObj spid="_x0000_s9290" name="Equation" r:id="rId3" imgW="1981080" imgH="965160" progId="">
                  <p:embed/>
                </p:oleObj>
              </mc:Choice>
              <mc:Fallback>
                <p:oleObj name="Equation" r:id="rId3" imgW="1981080" imgH="965160" progId="">
                  <p:embed/>
                  <p:pic>
                    <p:nvPicPr>
                      <p:cNvPr id="7" name="对象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5680" y="2202182"/>
                        <a:ext cx="5112568" cy="25082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矩形 9">
            <a:extLst>
              <a:ext uri="{FF2B5EF4-FFF2-40B4-BE49-F238E27FC236}">
                <a16:creationId xmlns:a16="http://schemas.microsoft.com/office/drawing/2014/main" id="{8EB008E1-1909-4B4F-A551-FA49E3DEB8EB}"/>
              </a:ext>
            </a:extLst>
          </p:cNvPr>
          <p:cNvSpPr/>
          <p:nvPr/>
        </p:nvSpPr>
        <p:spPr>
          <a:xfrm>
            <a:off x="2207568" y="1310425"/>
            <a:ext cx="3312368" cy="673005"/>
          </a:xfrm>
          <a:prstGeom prst="rect">
            <a:avLst/>
          </a:prstGeom>
        </p:spPr>
        <p:txBody>
          <a:bodyPr wrap="square">
            <a:spAutoFit/>
          </a:bodyPr>
          <a:lstStyle/>
          <a:p>
            <a:pPr algn="just">
              <a:lnSpc>
                <a:spcPct val="150000"/>
              </a:lnSpc>
            </a:pPr>
            <a:r>
              <a:rPr lang="zh-CN" altLang="zh-CN" sz="2800" b="1" dirty="0">
                <a:latin typeface="微软雅黑" panose="020B0503020204020204" pitchFamily="34" charset="-122"/>
                <a:ea typeface="微软雅黑" panose="020B0503020204020204" pitchFamily="34" charset="-122"/>
              </a:rPr>
              <a:t>平台层</a:t>
            </a:r>
            <a:r>
              <a:rPr lang="en-US" altLang="zh-CN" sz="2800" b="1" dirty="0">
                <a:latin typeface="微软雅黑" panose="020B0503020204020204" pitchFamily="34" charset="-122"/>
                <a:ea typeface="微软雅黑" panose="020B0503020204020204" pitchFamily="34" charset="-122"/>
              </a:rPr>
              <a:t>B</a:t>
            </a:r>
            <a:r>
              <a:rPr lang="zh-CN" altLang="zh-CN" sz="2800" b="1" dirty="0">
                <a:latin typeface="微软雅黑" panose="020B0503020204020204" pitchFamily="34" charset="-122"/>
                <a:ea typeface="微软雅黑" panose="020B0503020204020204" pitchFamily="34" charset="-122"/>
              </a:rPr>
              <a:t>可以表示为：</a:t>
            </a:r>
          </a:p>
        </p:txBody>
      </p:sp>
      <p:sp>
        <p:nvSpPr>
          <p:cNvPr id="12" name="矩形 11">
            <a:extLst>
              <a:ext uri="{FF2B5EF4-FFF2-40B4-BE49-F238E27FC236}">
                <a16:creationId xmlns:a16="http://schemas.microsoft.com/office/drawing/2014/main" id="{0652EB34-1822-4F65-981F-60CDC7352A06}"/>
              </a:ext>
            </a:extLst>
          </p:cNvPr>
          <p:cNvSpPr/>
          <p:nvPr/>
        </p:nvSpPr>
        <p:spPr>
          <a:xfrm>
            <a:off x="2199244" y="5086193"/>
            <a:ext cx="7369325" cy="523220"/>
          </a:xfrm>
          <a:prstGeom prst="rect">
            <a:avLst/>
          </a:prstGeom>
        </p:spPr>
        <p:txBody>
          <a:bodyPr wrap="none">
            <a:spAutoFit/>
          </a:bodyPr>
          <a:lstStyle/>
          <a:p>
            <a:r>
              <a:rPr lang="zh-CN" altLang="zh-CN" sz="2800" b="1" dirty="0">
                <a:latin typeface="微软雅黑" panose="020B0503020204020204" pitchFamily="34" charset="-122"/>
                <a:ea typeface="微软雅黑" panose="020B0503020204020204" pitchFamily="34" charset="-122"/>
              </a:rPr>
              <a:t>其中</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表示某个要素</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在</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时刻的状态；</a:t>
            </a:r>
            <a:endParaRPr lang="zh-CN" altLang="en-US" sz="2800" b="1" dirty="0">
              <a:latin typeface="微软雅黑" panose="020B0503020204020204" pitchFamily="34" charset="-122"/>
              <a:ea typeface="微软雅黑" panose="020B0503020204020204" pitchFamily="34" charset="-122"/>
            </a:endParaRPr>
          </a:p>
        </p:txBody>
      </p:sp>
      <p:graphicFrame>
        <p:nvGraphicFramePr>
          <p:cNvPr id="13" name="对象 12">
            <a:extLst>
              <a:ext uri="{FF2B5EF4-FFF2-40B4-BE49-F238E27FC236}">
                <a16:creationId xmlns:a16="http://schemas.microsoft.com/office/drawing/2014/main" id="{6028D01E-8470-45B6-8019-06E50E3800DA}"/>
              </a:ext>
            </a:extLst>
          </p:cNvPr>
          <p:cNvGraphicFramePr>
            <a:graphicFrameLocks noChangeAspect="1"/>
          </p:cNvGraphicFramePr>
          <p:nvPr>
            <p:extLst>
              <p:ext uri="{D42A27DB-BD31-4B8C-83A1-F6EECF244321}">
                <p14:modId xmlns:p14="http://schemas.microsoft.com/office/powerpoint/2010/main" val="563476330"/>
              </p:ext>
            </p:extLst>
          </p:nvPr>
        </p:nvGraphicFramePr>
        <p:xfrm>
          <a:off x="3010817" y="5087569"/>
          <a:ext cx="863600" cy="576262"/>
        </p:xfrm>
        <a:graphic>
          <a:graphicData uri="http://schemas.openxmlformats.org/presentationml/2006/ole">
            <mc:AlternateContent xmlns:mc="http://schemas.openxmlformats.org/markup-compatibility/2006">
              <mc:Choice xmlns:v="urn:schemas-microsoft-com:vml" Requires="v">
                <p:oleObj spid="_x0000_s9291" name="Equation" r:id="rId5" imgW="419040" imgH="279360" progId="">
                  <p:embed/>
                </p:oleObj>
              </mc:Choice>
              <mc:Fallback>
                <p:oleObj name="Equation" r:id="rId5" imgW="419040" imgH="279360" progId="">
                  <p:embed/>
                  <p:pic>
                    <p:nvPicPr>
                      <p:cNvPr id="20" name="对象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10817" y="5087569"/>
                        <a:ext cx="863600" cy="576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对象 13">
            <a:extLst>
              <a:ext uri="{FF2B5EF4-FFF2-40B4-BE49-F238E27FC236}">
                <a16:creationId xmlns:a16="http://schemas.microsoft.com/office/drawing/2014/main" id="{D2005E7B-22B7-406D-A68E-B006C83E5A14}"/>
              </a:ext>
            </a:extLst>
          </p:cNvPr>
          <p:cNvGraphicFramePr>
            <a:graphicFrameLocks noChangeAspect="1"/>
          </p:cNvGraphicFramePr>
          <p:nvPr>
            <p:extLst/>
          </p:nvPr>
        </p:nvGraphicFramePr>
        <p:xfrm>
          <a:off x="6101441" y="5111593"/>
          <a:ext cx="339725" cy="469900"/>
        </p:xfrm>
        <a:graphic>
          <a:graphicData uri="http://schemas.openxmlformats.org/presentationml/2006/ole">
            <mc:AlternateContent xmlns:mc="http://schemas.openxmlformats.org/markup-compatibility/2006">
              <mc:Choice xmlns:v="urn:schemas-microsoft-com:vml" Requires="v">
                <p:oleObj spid="_x0000_s9292" name="Equation" r:id="rId7" imgW="164880" imgH="228600" progId="">
                  <p:embed/>
                </p:oleObj>
              </mc:Choice>
              <mc:Fallback>
                <p:oleObj name="Equation" r:id="rId7" imgW="164880" imgH="228600" progId="">
                  <p:embed/>
                  <p:pic>
                    <p:nvPicPr>
                      <p:cNvPr id="21" name="对象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01441" y="5111593"/>
                        <a:ext cx="339725"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对象 14">
            <a:extLst>
              <a:ext uri="{FF2B5EF4-FFF2-40B4-BE49-F238E27FC236}">
                <a16:creationId xmlns:a16="http://schemas.microsoft.com/office/drawing/2014/main" id="{64007AD6-A8E5-4C8F-A629-ADE52FEEAB6E}"/>
              </a:ext>
            </a:extLst>
          </p:cNvPr>
          <p:cNvGraphicFramePr>
            <a:graphicFrameLocks noChangeAspect="1"/>
          </p:cNvGraphicFramePr>
          <p:nvPr>
            <p:extLst/>
          </p:nvPr>
        </p:nvGraphicFramePr>
        <p:xfrm>
          <a:off x="6961480" y="5086193"/>
          <a:ext cx="287337" cy="495300"/>
        </p:xfrm>
        <a:graphic>
          <a:graphicData uri="http://schemas.openxmlformats.org/presentationml/2006/ole">
            <mc:AlternateContent xmlns:mc="http://schemas.openxmlformats.org/markup-compatibility/2006">
              <mc:Choice xmlns:v="urn:schemas-microsoft-com:vml" Requires="v">
                <p:oleObj spid="_x0000_s9293" name="Equation" r:id="rId9" imgW="139680" imgH="241200" progId="">
                  <p:embed/>
                </p:oleObj>
              </mc:Choice>
              <mc:Fallback>
                <p:oleObj name="Equation" r:id="rId9" imgW="139680" imgH="241200" progId="">
                  <p:embed/>
                  <p:pic>
                    <p:nvPicPr>
                      <p:cNvPr id="22" name="对象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61480" y="5086193"/>
                        <a:ext cx="287337"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6662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5400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567745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信息系统的形式化表示</a:t>
            </a:r>
          </a:p>
        </p:txBody>
      </p:sp>
      <p:sp>
        <p:nvSpPr>
          <p:cNvPr id="32" name="灯片编号占位符 4">
            <a:extLst>
              <a:ext uri="{FF2B5EF4-FFF2-40B4-BE49-F238E27FC236}">
                <a16:creationId xmlns:a16="http://schemas.microsoft.com/office/drawing/2014/main" id="{36F66757-B10D-4870-8AA1-913B67AA0E2F}"/>
              </a:ext>
            </a:extLst>
          </p:cNvPr>
          <p:cNvSpPr>
            <a:spLocks noGrp="1"/>
          </p:cNvSpPr>
          <p:nvPr>
            <p:ph type="sldNum" sz="quarter" idx="12"/>
          </p:nvPr>
        </p:nvSpPr>
        <p:spPr>
          <a:xfrm>
            <a:off x="8610600" y="6356350"/>
            <a:ext cx="2743200" cy="365125"/>
          </a:xfrm>
        </p:spPr>
        <p:txBody>
          <a:bodyPr/>
          <a:lstStyle/>
          <a:p>
            <a:fld id="{0C913308-F349-4B6D-A68A-DD1791B4A57B}" type="slidenum">
              <a:rPr lang="zh-CN" altLang="en-US" smtClean="0"/>
              <a:pPr/>
              <a:t>11</a:t>
            </a:fld>
            <a:endParaRPr lang="zh-CN" altLang="en-US"/>
          </a:p>
        </p:txBody>
      </p:sp>
      <p:sp>
        <p:nvSpPr>
          <p:cNvPr id="35" name="Rectangle 19">
            <a:extLst>
              <a:ext uri="{FF2B5EF4-FFF2-40B4-BE49-F238E27FC236}">
                <a16:creationId xmlns:a16="http://schemas.microsoft.com/office/drawing/2014/main" id="{8695A75B-6421-410A-9060-63B5D2751219}"/>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8" name="Rectangle 21">
            <a:extLst>
              <a:ext uri="{FF2B5EF4-FFF2-40B4-BE49-F238E27FC236}">
                <a16:creationId xmlns:a16="http://schemas.microsoft.com/office/drawing/2014/main" id="{7E34DE15-C6BF-477B-A045-D223E147CC65}"/>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灯片编号占位符 4">
            <a:extLst>
              <a:ext uri="{FF2B5EF4-FFF2-40B4-BE49-F238E27FC236}">
                <a16:creationId xmlns:a16="http://schemas.microsoft.com/office/drawing/2014/main" id="{4118729A-05DD-4849-94AF-7D05BB8B902B}"/>
              </a:ext>
            </a:extLst>
          </p:cNvPr>
          <p:cNvSpPr txBox="1">
            <a:spLocks/>
          </p:cNvSpPr>
          <p:nvPr/>
        </p:nvSpPr>
        <p:spPr>
          <a:xfrm>
            <a:off x="8610600" y="6356350"/>
            <a:ext cx="2910894" cy="365125"/>
          </a:xfrm>
          <a:prstGeom prst="rect">
            <a:avLst/>
          </a:prstGeom>
        </p:spPr>
        <p:txBody>
          <a:bodyPr vert="horz" lIns="91440" tIns="45720" rIns="91440" bIns="45720" rtlCol="0" anchor="ctr"/>
          <a:lstStyle>
            <a:defPPr>
              <a:defRPr lang="zh-CN"/>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C913308-F349-4B6D-A68A-DD1791B4A57B}" type="slidenum">
              <a:rPr lang="zh-CN" altLang="en-US" b="1" smtClean="0">
                <a:latin typeface="微软雅黑" panose="020B0503020204020204" pitchFamily="34" charset="-122"/>
                <a:ea typeface="微软雅黑" panose="020B0503020204020204" pitchFamily="34" charset="-122"/>
              </a:rPr>
              <a:pPr/>
              <a:t>11</a:t>
            </a:fld>
            <a:endParaRPr lang="zh-CN" altLang="en-US" b="1">
              <a:latin typeface="微软雅黑" panose="020B0503020204020204" pitchFamily="34" charset="-122"/>
              <a:ea typeface="微软雅黑" panose="020B0503020204020204" pitchFamily="34" charset="-122"/>
            </a:endParaRPr>
          </a:p>
        </p:txBody>
      </p:sp>
      <p:graphicFrame>
        <p:nvGraphicFramePr>
          <p:cNvPr id="10" name="对象 9">
            <a:extLst>
              <a:ext uri="{FF2B5EF4-FFF2-40B4-BE49-F238E27FC236}">
                <a16:creationId xmlns:a16="http://schemas.microsoft.com/office/drawing/2014/main" id="{234BFDC0-5940-4AF7-91A7-8DC11662D25A}"/>
              </a:ext>
            </a:extLst>
          </p:cNvPr>
          <p:cNvGraphicFramePr>
            <a:graphicFrameLocks noChangeAspect="1"/>
          </p:cNvGraphicFramePr>
          <p:nvPr>
            <p:extLst>
              <p:ext uri="{D42A27DB-BD31-4B8C-83A1-F6EECF244321}">
                <p14:modId xmlns:p14="http://schemas.microsoft.com/office/powerpoint/2010/main" val="3692374278"/>
              </p:ext>
            </p:extLst>
          </p:nvPr>
        </p:nvGraphicFramePr>
        <p:xfrm>
          <a:off x="2161424" y="2278464"/>
          <a:ext cx="8562250" cy="2107970"/>
        </p:xfrm>
        <a:graphic>
          <a:graphicData uri="http://schemas.openxmlformats.org/presentationml/2006/ole">
            <mc:AlternateContent xmlns:mc="http://schemas.openxmlformats.org/markup-compatibility/2006">
              <mc:Choice xmlns:v="urn:schemas-microsoft-com:vml" Requires="v">
                <p:oleObj spid="_x0000_s10350" name="Equation" r:id="rId3" imgW="3720960" imgH="965160" progId="">
                  <p:embed/>
                </p:oleObj>
              </mc:Choice>
              <mc:Fallback>
                <p:oleObj name="Equation" r:id="rId3" imgW="3720960" imgH="965160" progId="">
                  <p:embed/>
                  <p:pic>
                    <p:nvPicPr>
                      <p:cNvPr id="7" name="对象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61424" y="2278464"/>
                        <a:ext cx="8562250" cy="2107970"/>
                      </a:xfrm>
                      <a:prstGeom prst="rect">
                        <a:avLst/>
                      </a:prstGeom>
                      <a:noFill/>
                      <a:extLst/>
                    </p:spPr>
                  </p:pic>
                </p:oleObj>
              </mc:Fallback>
            </mc:AlternateContent>
          </a:graphicData>
        </a:graphic>
      </p:graphicFrame>
      <p:sp>
        <p:nvSpPr>
          <p:cNvPr id="12" name="矩形 11">
            <a:extLst>
              <a:ext uri="{FF2B5EF4-FFF2-40B4-BE49-F238E27FC236}">
                <a16:creationId xmlns:a16="http://schemas.microsoft.com/office/drawing/2014/main" id="{357EC6F0-C6F3-46C2-99E2-43CF484C7B1C}"/>
              </a:ext>
            </a:extLst>
          </p:cNvPr>
          <p:cNvSpPr/>
          <p:nvPr/>
        </p:nvSpPr>
        <p:spPr>
          <a:xfrm>
            <a:off x="2207568" y="1310425"/>
            <a:ext cx="7215454" cy="673005"/>
          </a:xfrm>
          <a:prstGeom prst="rect">
            <a:avLst/>
          </a:prstGeom>
        </p:spPr>
        <p:txBody>
          <a:bodyPr wrap="square">
            <a:spAutoFit/>
          </a:bodyPr>
          <a:lstStyle/>
          <a:p>
            <a:pPr algn="just">
              <a:lnSpc>
                <a:spcPct val="150000"/>
              </a:lnSpc>
            </a:pPr>
            <a:r>
              <a:rPr lang="zh-CN" altLang="zh-CN" sz="2800" b="1" dirty="0">
                <a:latin typeface="微软雅黑" panose="020B0503020204020204" pitchFamily="34" charset="-122"/>
                <a:ea typeface="微软雅黑" panose="020B0503020204020204" pitchFamily="34" charset="-122"/>
              </a:rPr>
              <a:t>支撑（应用）软件层</a:t>
            </a:r>
            <a:r>
              <a:rPr lang="en-US" altLang="zh-CN" sz="2800" b="1" dirty="0">
                <a:latin typeface="微软雅黑" panose="020B0503020204020204" pitchFamily="34" charset="-122"/>
                <a:ea typeface="微软雅黑" panose="020B0503020204020204" pitchFamily="34" charset="-122"/>
              </a:rPr>
              <a:t>C</a:t>
            </a:r>
            <a:r>
              <a:rPr lang="zh-CN" altLang="zh-CN" sz="2800" b="1" dirty="0">
                <a:latin typeface="微软雅黑" panose="020B0503020204020204" pitchFamily="34" charset="-122"/>
                <a:ea typeface="微软雅黑" panose="020B0503020204020204" pitchFamily="34" charset="-122"/>
              </a:rPr>
              <a:t>、</a:t>
            </a:r>
            <a:r>
              <a:rPr lang="en-US" altLang="zh-CN" sz="2800" b="1" dirty="0">
                <a:latin typeface="微软雅黑" panose="020B0503020204020204" pitchFamily="34" charset="-122"/>
                <a:ea typeface="微软雅黑" panose="020B0503020204020204" pitchFamily="34" charset="-122"/>
              </a:rPr>
              <a:t>D</a:t>
            </a:r>
            <a:r>
              <a:rPr lang="zh-CN" altLang="zh-CN" sz="2800" b="1" dirty="0">
                <a:latin typeface="微软雅黑" panose="020B0503020204020204" pitchFamily="34" charset="-122"/>
                <a:ea typeface="微软雅黑" panose="020B0503020204020204" pitchFamily="34" charset="-122"/>
              </a:rPr>
              <a:t>均可以表示为：</a:t>
            </a:r>
          </a:p>
        </p:txBody>
      </p:sp>
      <p:graphicFrame>
        <p:nvGraphicFramePr>
          <p:cNvPr id="13" name="对象 12">
            <a:extLst>
              <a:ext uri="{FF2B5EF4-FFF2-40B4-BE49-F238E27FC236}">
                <a16:creationId xmlns:a16="http://schemas.microsoft.com/office/drawing/2014/main" id="{F718C072-A768-45BD-A70A-80E01D1BBEB2}"/>
              </a:ext>
            </a:extLst>
          </p:cNvPr>
          <p:cNvGraphicFramePr>
            <a:graphicFrameLocks noChangeAspect="1"/>
          </p:cNvGraphicFramePr>
          <p:nvPr>
            <p:extLst>
              <p:ext uri="{D42A27DB-BD31-4B8C-83A1-F6EECF244321}">
                <p14:modId xmlns:p14="http://schemas.microsoft.com/office/powerpoint/2010/main" val="259258178"/>
              </p:ext>
            </p:extLst>
          </p:nvPr>
        </p:nvGraphicFramePr>
        <p:xfrm>
          <a:off x="3024187" y="4763313"/>
          <a:ext cx="887755" cy="576262"/>
        </p:xfrm>
        <a:graphic>
          <a:graphicData uri="http://schemas.openxmlformats.org/presentationml/2006/ole">
            <mc:AlternateContent xmlns:mc="http://schemas.openxmlformats.org/markup-compatibility/2006">
              <mc:Choice xmlns:v="urn:schemas-microsoft-com:vml" Requires="v">
                <p:oleObj spid="_x0000_s10351" name="Equation" r:id="rId5" imgW="406080" imgH="279360" progId="">
                  <p:embed/>
                </p:oleObj>
              </mc:Choice>
              <mc:Fallback>
                <p:oleObj name="Equation" r:id="rId5" imgW="406080" imgH="279360" progId="">
                  <p:embed/>
                  <p:pic>
                    <p:nvPicPr>
                      <p:cNvPr id="20" name="对象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24187" y="4763313"/>
                        <a:ext cx="887755" cy="576262"/>
                      </a:xfrm>
                      <a:prstGeom prst="rect">
                        <a:avLst/>
                      </a:prstGeom>
                      <a:noFill/>
                      <a:extLst/>
                    </p:spPr>
                  </p:pic>
                </p:oleObj>
              </mc:Fallback>
            </mc:AlternateContent>
          </a:graphicData>
        </a:graphic>
      </p:graphicFrame>
      <p:graphicFrame>
        <p:nvGraphicFramePr>
          <p:cNvPr id="14" name="对象 13">
            <a:extLst>
              <a:ext uri="{FF2B5EF4-FFF2-40B4-BE49-F238E27FC236}">
                <a16:creationId xmlns:a16="http://schemas.microsoft.com/office/drawing/2014/main" id="{10F147F7-700C-4945-A861-C8AF4CFDDB5C}"/>
              </a:ext>
            </a:extLst>
          </p:cNvPr>
          <p:cNvGraphicFramePr>
            <a:graphicFrameLocks noChangeAspect="1"/>
          </p:cNvGraphicFramePr>
          <p:nvPr>
            <p:extLst>
              <p:ext uri="{D42A27DB-BD31-4B8C-83A1-F6EECF244321}">
                <p14:modId xmlns:p14="http://schemas.microsoft.com/office/powerpoint/2010/main" val="4073594341"/>
              </p:ext>
            </p:extLst>
          </p:nvPr>
        </p:nvGraphicFramePr>
        <p:xfrm>
          <a:off x="7110008" y="4837633"/>
          <a:ext cx="387445" cy="469900"/>
        </p:xfrm>
        <a:graphic>
          <a:graphicData uri="http://schemas.openxmlformats.org/presentationml/2006/ole">
            <mc:AlternateContent xmlns:mc="http://schemas.openxmlformats.org/markup-compatibility/2006">
              <mc:Choice xmlns:v="urn:schemas-microsoft-com:vml" Requires="v">
                <p:oleObj spid="_x0000_s10352" name="Equation" r:id="rId7" imgW="177480" imgH="228600" progId="">
                  <p:embed/>
                </p:oleObj>
              </mc:Choice>
              <mc:Fallback>
                <p:oleObj name="Equation" r:id="rId7" imgW="177480" imgH="228600" progId="">
                  <p:embed/>
                  <p:pic>
                    <p:nvPicPr>
                      <p:cNvPr id="21" name="对象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110008" y="4837633"/>
                        <a:ext cx="387445" cy="469900"/>
                      </a:xfrm>
                      <a:prstGeom prst="rect">
                        <a:avLst/>
                      </a:prstGeom>
                      <a:noFill/>
                      <a:extLst/>
                    </p:spPr>
                  </p:pic>
                </p:oleObj>
              </mc:Fallback>
            </mc:AlternateContent>
          </a:graphicData>
        </a:graphic>
      </p:graphicFrame>
      <p:graphicFrame>
        <p:nvGraphicFramePr>
          <p:cNvPr id="15" name="对象 14">
            <a:extLst>
              <a:ext uri="{FF2B5EF4-FFF2-40B4-BE49-F238E27FC236}">
                <a16:creationId xmlns:a16="http://schemas.microsoft.com/office/drawing/2014/main" id="{FED07BFE-F0F0-42DF-AD86-568EA8160A1B}"/>
              </a:ext>
            </a:extLst>
          </p:cNvPr>
          <p:cNvGraphicFramePr>
            <a:graphicFrameLocks noChangeAspect="1"/>
          </p:cNvGraphicFramePr>
          <p:nvPr>
            <p:extLst>
              <p:ext uri="{D42A27DB-BD31-4B8C-83A1-F6EECF244321}">
                <p14:modId xmlns:p14="http://schemas.microsoft.com/office/powerpoint/2010/main" val="1655227336"/>
              </p:ext>
            </p:extLst>
          </p:nvPr>
        </p:nvGraphicFramePr>
        <p:xfrm>
          <a:off x="8749522" y="4824933"/>
          <a:ext cx="304902" cy="495300"/>
        </p:xfrm>
        <a:graphic>
          <a:graphicData uri="http://schemas.openxmlformats.org/presentationml/2006/ole">
            <mc:AlternateContent xmlns:mc="http://schemas.openxmlformats.org/markup-compatibility/2006">
              <mc:Choice xmlns:v="urn:schemas-microsoft-com:vml" Requires="v">
                <p:oleObj spid="_x0000_s10353" name="Equation" r:id="rId9" imgW="139680" imgH="241200" progId="">
                  <p:embed/>
                </p:oleObj>
              </mc:Choice>
              <mc:Fallback>
                <p:oleObj name="Equation" r:id="rId9" imgW="139680" imgH="241200" progId="">
                  <p:embed/>
                  <p:pic>
                    <p:nvPicPr>
                      <p:cNvPr id="22" name="对象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749522" y="4824933"/>
                        <a:ext cx="304902" cy="495300"/>
                      </a:xfrm>
                      <a:prstGeom prst="rect">
                        <a:avLst/>
                      </a:prstGeom>
                      <a:noFill/>
                      <a:extLst/>
                    </p:spPr>
                  </p:pic>
                </p:oleObj>
              </mc:Fallback>
            </mc:AlternateContent>
          </a:graphicData>
        </a:graphic>
      </p:graphicFrame>
      <p:sp>
        <p:nvSpPr>
          <p:cNvPr id="16" name="矩形 15">
            <a:extLst>
              <a:ext uri="{FF2B5EF4-FFF2-40B4-BE49-F238E27FC236}">
                <a16:creationId xmlns:a16="http://schemas.microsoft.com/office/drawing/2014/main" id="{20D1FCCD-DB18-4917-B435-509B6114936D}"/>
              </a:ext>
            </a:extLst>
          </p:cNvPr>
          <p:cNvSpPr/>
          <p:nvPr/>
        </p:nvSpPr>
        <p:spPr>
          <a:xfrm>
            <a:off x="2150830" y="4769790"/>
            <a:ext cx="8573492" cy="1075487"/>
          </a:xfrm>
          <a:prstGeom prst="rect">
            <a:avLst/>
          </a:prstGeom>
        </p:spPr>
        <p:txBody>
          <a:bodyPr wrap="square">
            <a:spAutoFit/>
          </a:bodyPr>
          <a:lstStyle/>
          <a:p>
            <a:pPr>
              <a:lnSpc>
                <a:spcPts val="4000"/>
              </a:lnSpc>
            </a:pPr>
            <a:r>
              <a:rPr lang="zh-CN" altLang="zh-CN" sz="2800" b="1" dirty="0">
                <a:latin typeface="微软雅黑" panose="020B0503020204020204" pitchFamily="34" charset="-122"/>
                <a:ea typeface="微软雅黑" panose="020B0503020204020204" pitchFamily="34" charset="-122"/>
              </a:rPr>
              <a:t>其中</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表示</a:t>
            </a:r>
            <a:r>
              <a:rPr lang="zh-CN" altLang="en-US" sz="2800" b="1" dirty="0">
                <a:latin typeface="微软雅黑" panose="020B0503020204020204" pitchFamily="34" charset="-122"/>
                <a:ea typeface="微软雅黑" panose="020B0503020204020204" pitchFamily="34" charset="-122"/>
              </a:rPr>
              <a:t>应用层</a:t>
            </a:r>
            <a:r>
              <a:rPr lang="zh-CN" altLang="zh-CN" sz="2800" b="1" dirty="0">
                <a:latin typeface="微软雅黑" panose="020B0503020204020204" pitchFamily="34" charset="-122"/>
                <a:ea typeface="微软雅黑" panose="020B0503020204020204" pitchFamily="34" charset="-122"/>
              </a:rPr>
              <a:t>某个要素</a:t>
            </a:r>
            <a:r>
              <a:rPr lang="en-US" altLang="zh-CN" sz="2800" b="1" dirty="0">
                <a:latin typeface="微软雅黑" panose="020B0503020204020204" pitchFamily="34" charset="-122"/>
                <a:ea typeface="微软雅黑" panose="020B0503020204020204" pitchFamily="34" charset="-122"/>
              </a:rPr>
              <a:t>    </a:t>
            </a:r>
            <a:r>
              <a:rPr lang="zh-CN" altLang="en-US" sz="2800" b="1" dirty="0">
                <a:latin typeface="微软雅黑" panose="020B0503020204020204" pitchFamily="34" charset="-122"/>
                <a:ea typeface="微软雅黑" panose="020B0503020204020204" pitchFamily="34" charset="-122"/>
              </a:rPr>
              <a:t>或    </a:t>
            </a:r>
            <a:r>
              <a:rPr lang="zh-CN" altLang="zh-CN" sz="2800" b="1" dirty="0">
                <a:latin typeface="微软雅黑" panose="020B0503020204020204" pitchFamily="34" charset="-122"/>
                <a:ea typeface="微软雅黑" panose="020B0503020204020204" pitchFamily="34" charset="-122"/>
              </a:rPr>
              <a:t>在</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时刻的</a:t>
            </a:r>
            <a:endParaRPr lang="en-US" altLang="zh-CN" sz="2800" b="1" dirty="0">
              <a:latin typeface="微软雅黑" panose="020B0503020204020204" pitchFamily="34" charset="-122"/>
              <a:ea typeface="微软雅黑" panose="020B0503020204020204" pitchFamily="34" charset="-122"/>
            </a:endParaRPr>
          </a:p>
          <a:p>
            <a:pPr>
              <a:lnSpc>
                <a:spcPts val="4000"/>
              </a:lnSpc>
            </a:pPr>
            <a:r>
              <a:rPr lang="zh-CN" altLang="en-US" sz="2800" b="1" dirty="0">
                <a:latin typeface="微软雅黑" panose="020B0503020204020204" pitchFamily="34" charset="-122"/>
                <a:ea typeface="微软雅黑" panose="020B0503020204020204" pitchFamily="34" charset="-122"/>
              </a:rPr>
              <a:t>输入，        表示</a:t>
            </a:r>
            <a:r>
              <a:rPr lang="zh-CN" altLang="zh-CN" sz="2800" b="1" dirty="0">
                <a:latin typeface="微软雅黑" panose="020B0503020204020204" pitchFamily="34" charset="-122"/>
                <a:ea typeface="微软雅黑" panose="020B0503020204020204" pitchFamily="34" charset="-122"/>
              </a:rPr>
              <a:t>支撑软件或应用软件的功能。</a:t>
            </a:r>
            <a:endParaRPr lang="zh-CN" altLang="en-US" sz="2800" b="1" dirty="0">
              <a:latin typeface="微软雅黑" panose="020B0503020204020204" pitchFamily="34" charset="-122"/>
              <a:ea typeface="微软雅黑" panose="020B0503020204020204" pitchFamily="34" charset="-122"/>
            </a:endParaRPr>
          </a:p>
        </p:txBody>
      </p:sp>
      <p:graphicFrame>
        <p:nvGraphicFramePr>
          <p:cNvPr id="17" name="对象 16">
            <a:extLst>
              <a:ext uri="{FF2B5EF4-FFF2-40B4-BE49-F238E27FC236}">
                <a16:creationId xmlns:a16="http://schemas.microsoft.com/office/drawing/2014/main" id="{ED901BB6-3B94-4DAA-AD86-A825937EB840}"/>
              </a:ext>
            </a:extLst>
          </p:cNvPr>
          <p:cNvGraphicFramePr>
            <a:graphicFrameLocks noChangeAspect="1"/>
          </p:cNvGraphicFramePr>
          <p:nvPr>
            <p:extLst>
              <p:ext uri="{D42A27DB-BD31-4B8C-83A1-F6EECF244321}">
                <p14:modId xmlns:p14="http://schemas.microsoft.com/office/powerpoint/2010/main" val="474740800"/>
              </p:ext>
            </p:extLst>
          </p:nvPr>
        </p:nvGraphicFramePr>
        <p:xfrm>
          <a:off x="7916271" y="4815437"/>
          <a:ext cx="416083" cy="469900"/>
        </p:xfrm>
        <a:graphic>
          <a:graphicData uri="http://schemas.openxmlformats.org/presentationml/2006/ole">
            <mc:AlternateContent xmlns:mc="http://schemas.openxmlformats.org/markup-compatibility/2006">
              <mc:Choice xmlns:v="urn:schemas-microsoft-com:vml" Requires="v">
                <p:oleObj spid="_x0000_s10354" name="Equation" r:id="rId11" imgW="190440" imgH="228600" progId="">
                  <p:embed/>
                </p:oleObj>
              </mc:Choice>
              <mc:Fallback>
                <p:oleObj name="Equation" r:id="rId11" imgW="190440" imgH="228600" progId="">
                  <p:embed/>
                  <p:pic>
                    <p:nvPicPr>
                      <p:cNvPr id="15" name="对象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916271" y="4815437"/>
                        <a:ext cx="416083" cy="469900"/>
                      </a:xfrm>
                      <a:prstGeom prst="rect">
                        <a:avLst/>
                      </a:prstGeom>
                      <a:noFill/>
                      <a:extLst/>
                    </p:spPr>
                  </p:pic>
                </p:oleObj>
              </mc:Fallback>
            </mc:AlternateContent>
          </a:graphicData>
        </a:graphic>
      </p:graphicFrame>
      <p:graphicFrame>
        <p:nvGraphicFramePr>
          <p:cNvPr id="18" name="对象 17">
            <a:extLst>
              <a:ext uri="{FF2B5EF4-FFF2-40B4-BE49-F238E27FC236}">
                <a16:creationId xmlns:a16="http://schemas.microsoft.com/office/drawing/2014/main" id="{D3BC942F-126C-4543-9D31-A2B5EBF7CC08}"/>
              </a:ext>
            </a:extLst>
          </p:cNvPr>
          <p:cNvGraphicFramePr>
            <a:graphicFrameLocks noChangeAspect="1"/>
          </p:cNvGraphicFramePr>
          <p:nvPr>
            <p:extLst>
              <p:ext uri="{D42A27DB-BD31-4B8C-83A1-F6EECF244321}">
                <p14:modId xmlns:p14="http://schemas.microsoft.com/office/powerpoint/2010/main" val="1862939259"/>
              </p:ext>
            </p:extLst>
          </p:nvPr>
        </p:nvGraphicFramePr>
        <p:xfrm>
          <a:off x="3305176" y="5361006"/>
          <a:ext cx="793421" cy="512763"/>
        </p:xfrm>
        <a:graphic>
          <a:graphicData uri="http://schemas.openxmlformats.org/presentationml/2006/ole">
            <mc:AlternateContent xmlns:mc="http://schemas.openxmlformats.org/markup-compatibility/2006">
              <mc:Choice xmlns:v="urn:schemas-microsoft-com:vml" Requires="v">
                <p:oleObj spid="_x0000_s10355" name="Equation" r:id="rId13" imgW="406080" imgH="279360" progId="">
                  <p:embed/>
                </p:oleObj>
              </mc:Choice>
              <mc:Fallback>
                <p:oleObj name="Equation" r:id="rId13" imgW="406080" imgH="279360" progId="">
                  <p:embed/>
                  <p:pic>
                    <p:nvPicPr>
                      <p:cNvPr id="16" name="对象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05176" y="5361006"/>
                        <a:ext cx="793421" cy="512763"/>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535050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5400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567745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信息系统的形式化表示</a:t>
            </a:r>
          </a:p>
        </p:txBody>
      </p:sp>
      <p:sp>
        <p:nvSpPr>
          <p:cNvPr id="32" name="灯片编号占位符 4">
            <a:extLst>
              <a:ext uri="{FF2B5EF4-FFF2-40B4-BE49-F238E27FC236}">
                <a16:creationId xmlns:a16="http://schemas.microsoft.com/office/drawing/2014/main" id="{36F66757-B10D-4870-8AA1-913B67AA0E2F}"/>
              </a:ext>
            </a:extLst>
          </p:cNvPr>
          <p:cNvSpPr>
            <a:spLocks noGrp="1"/>
          </p:cNvSpPr>
          <p:nvPr>
            <p:ph type="sldNum" sz="quarter" idx="12"/>
          </p:nvPr>
        </p:nvSpPr>
        <p:spPr>
          <a:xfrm>
            <a:off x="8610600" y="6356350"/>
            <a:ext cx="2743200" cy="365125"/>
          </a:xfrm>
        </p:spPr>
        <p:txBody>
          <a:bodyPr/>
          <a:lstStyle/>
          <a:p>
            <a:fld id="{0C913308-F349-4B6D-A68A-DD1791B4A57B}" type="slidenum">
              <a:rPr lang="zh-CN" altLang="en-US" smtClean="0"/>
              <a:pPr/>
              <a:t>12</a:t>
            </a:fld>
            <a:endParaRPr lang="zh-CN" altLang="en-US"/>
          </a:p>
        </p:txBody>
      </p:sp>
      <p:sp>
        <p:nvSpPr>
          <p:cNvPr id="35" name="Rectangle 19">
            <a:extLst>
              <a:ext uri="{FF2B5EF4-FFF2-40B4-BE49-F238E27FC236}">
                <a16:creationId xmlns:a16="http://schemas.microsoft.com/office/drawing/2014/main" id="{8695A75B-6421-410A-9060-63B5D2751219}"/>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8" name="Rectangle 21">
            <a:extLst>
              <a:ext uri="{FF2B5EF4-FFF2-40B4-BE49-F238E27FC236}">
                <a16:creationId xmlns:a16="http://schemas.microsoft.com/office/drawing/2014/main" id="{7E34DE15-C6BF-477B-A045-D223E147CC65}"/>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a:extLst>
              <a:ext uri="{FF2B5EF4-FFF2-40B4-BE49-F238E27FC236}">
                <a16:creationId xmlns:a16="http://schemas.microsoft.com/office/drawing/2014/main" id="{82FD48D6-72E2-49FD-8E80-3CE5A3818FBD}"/>
              </a:ext>
            </a:extLst>
          </p:cNvPr>
          <p:cNvGraphicFramePr>
            <a:graphicFrameLocks noChangeAspect="1"/>
          </p:cNvGraphicFramePr>
          <p:nvPr>
            <p:extLst/>
          </p:nvPr>
        </p:nvGraphicFramePr>
        <p:xfrm>
          <a:off x="3200400" y="2201863"/>
          <a:ext cx="5143500" cy="2508250"/>
        </p:xfrm>
        <a:graphic>
          <a:graphicData uri="http://schemas.openxmlformats.org/presentationml/2006/ole">
            <mc:AlternateContent xmlns:mc="http://schemas.openxmlformats.org/markup-compatibility/2006">
              <mc:Choice xmlns:v="urn:schemas-microsoft-com:vml" Requires="v">
                <p:oleObj spid="_x0000_s11338" name="Equation" r:id="rId3" imgW="1993680" imgH="965160" progId="">
                  <p:embed/>
                </p:oleObj>
              </mc:Choice>
              <mc:Fallback>
                <p:oleObj name="Equation" r:id="rId3" imgW="1993680" imgH="965160" progId="">
                  <p:embed/>
                  <p:pic>
                    <p:nvPicPr>
                      <p:cNvPr id="7" name="对象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2201863"/>
                        <a:ext cx="5143500" cy="2508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矩形 9">
            <a:extLst>
              <a:ext uri="{FF2B5EF4-FFF2-40B4-BE49-F238E27FC236}">
                <a16:creationId xmlns:a16="http://schemas.microsoft.com/office/drawing/2014/main" id="{C967E6F3-B35C-4B05-A2BE-232CD77BF2F1}"/>
              </a:ext>
            </a:extLst>
          </p:cNvPr>
          <p:cNvSpPr/>
          <p:nvPr/>
        </p:nvSpPr>
        <p:spPr>
          <a:xfrm>
            <a:off x="2207568" y="1310425"/>
            <a:ext cx="3312368" cy="673005"/>
          </a:xfrm>
          <a:prstGeom prst="rect">
            <a:avLst/>
          </a:prstGeom>
        </p:spPr>
        <p:txBody>
          <a:bodyPr wrap="square">
            <a:spAutoFit/>
          </a:bodyPr>
          <a:lstStyle/>
          <a:p>
            <a:pPr algn="just">
              <a:lnSpc>
                <a:spcPct val="150000"/>
              </a:lnSpc>
            </a:pPr>
            <a:r>
              <a:rPr lang="zh-CN" altLang="en-US" sz="2800" b="1" dirty="0">
                <a:latin typeface="微软雅黑" panose="020B0503020204020204" pitchFamily="34" charset="-122"/>
                <a:ea typeface="微软雅黑" panose="020B0503020204020204" pitchFamily="34" charset="-122"/>
              </a:rPr>
              <a:t>数据</a:t>
            </a:r>
            <a:r>
              <a:rPr lang="zh-CN" altLang="zh-CN" sz="2800" b="1" dirty="0">
                <a:latin typeface="微软雅黑" panose="020B0503020204020204" pitchFamily="34" charset="-122"/>
                <a:ea typeface="微软雅黑" panose="020B0503020204020204" pitchFamily="34" charset="-122"/>
              </a:rPr>
              <a:t>层</a:t>
            </a:r>
            <a:r>
              <a:rPr lang="en-US" altLang="zh-CN" sz="2800" b="1" dirty="0">
                <a:latin typeface="微软雅黑" panose="020B0503020204020204" pitchFamily="34" charset="-122"/>
                <a:ea typeface="微软雅黑" panose="020B0503020204020204" pitchFamily="34" charset="-122"/>
              </a:rPr>
              <a:t>E</a:t>
            </a:r>
            <a:r>
              <a:rPr lang="zh-CN" altLang="zh-CN" sz="2800" b="1" dirty="0">
                <a:latin typeface="微软雅黑" panose="020B0503020204020204" pitchFamily="34" charset="-122"/>
                <a:ea typeface="微软雅黑" panose="020B0503020204020204" pitchFamily="34" charset="-122"/>
              </a:rPr>
              <a:t>可以表示为：</a:t>
            </a:r>
          </a:p>
        </p:txBody>
      </p:sp>
      <p:graphicFrame>
        <p:nvGraphicFramePr>
          <p:cNvPr id="12" name="对象 11">
            <a:extLst>
              <a:ext uri="{FF2B5EF4-FFF2-40B4-BE49-F238E27FC236}">
                <a16:creationId xmlns:a16="http://schemas.microsoft.com/office/drawing/2014/main" id="{3FF86184-BBEB-4CB0-8797-37EC9B6D0E95}"/>
              </a:ext>
            </a:extLst>
          </p:cNvPr>
          <p:cNvGraphicFramePr>
            <a:graphicFrameLocks noChangeAspect="1"/>
          </p:cNvGraphicFramePr>
          <p:nvPr>
            <p:extLst/>
          </p:nvPr>
        </p:nvGraphicFramePr>
        <p:xfrm>
          <a:off x="3010817" y="5087569"/>
          <a:ext cx="863600" cy="576262"/>
        </p:xfrm>
        <a:graphic>
          <a:graphicData uri="http://schemas.openxmlformats.org/presentationml/2006/ole">
            <mc:AlternateContent xmlns:mc="http://schemas.openxmlformats.org/markup-compatibility/2006">
              <mc:Choice xmlns:v="urn:schemas-microsoft-com:vml" Requires="v">
                <p:oleObj spid="_x0000_s11339" name="Equation" r:id="rId5" imgW="419040" imgH="279360" progId="">
                  <p:embed/>
                </p:oleObj>
              </mc:Choice>
              <mc:Fallback>
                <p:oleObj name="Equation" r:id="rId5" imgW="419040" imgH="279360" progId="">
                  <p:embed/>
                  <p:pic>
                    <p:nvPicPr>
                      <p:cNvPr id="20" name="对象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10817" y="5087569"/>
                        <a:ext cx="863600" cy="576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对象 12">
            <a:extLst>
              <a:ext uri="{FF2B5EF4-FFF2-40B4-BE49-F238E27FC236}">
                <a16:creationId xmlns:a16="http://schemas.microsoft.com/office/drawing/2014/main" id="{ADDC6CCB-764F-4466-8DD8-48C925BF53BB}"/>
              </a:ext>
            </a:extLst>
          </p:cNvPr>
          <p:cNvGraphicFramePr>
            <a:graphicFrameLocks noChangeAspect="1"/>
          </p:cNvGraphicFramePr>
          <p:nvPr>
            <p:extLst/>
          </p:nvPr>
        </p:nvGraphicFramePr>
        <p:xfrm>
          <a:off x="6088064" y="5111750"/>
          <a:ext cx="365125" cy="469900"/>
        </p:xfrm>
        <a:graphic>
          <a:graphicData uri="http://schemas.openxmlformats.org/presentationml/2006/ole">
            <mc:AlternateContent xmlns:mc="http://schemas.openxmlformats.org/markup-compatibility/2006">
              <mc:Choice xmlns:v="urn:schemas-microsoft-com:vml" Requires="v">
                <p:oleObj spid="_x0000_s11340" name="Equation" r:id="rId7" imgW="177480" imgH="228600" progId="">
                  <p:embed/>
                </p:oleObj>
              </mc:Choice>
              <mc:Fallback>
                <p:oleObj name="Equation" r:id="rId7" imgW="177480" imgH="228600" progId="">
                  <p:embed/>
                  <p:pic>
                    <p:nvPicPr>
                      <p:cNvPr id="21" name="对象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88064" y="5111750"/>
                        <a:ext cx="365125"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对象 13">
            <a:extLst>
              <a:ext uri="{FF2B5EF4-FFF2-40B4-BE49-F238E27FC236}">
                <a16:creationId xmlns:a16="http://schemas.microsoft.com/office/drawing/2014/main" id="{6C73F9FC-E819-4F4D-98B1-65A32C5A83B4}"/>
              </a:ext>
            </a:extLst>
          </p:cNvPr>
          <p:cNvGraphicFramePr>
            <a:graphicFrameLocks noChangeAspect="1"/>
          </p:cNvGraphicFramePr>
          <p:nvPr>
            <p:extLst/>
          </p:nvPr>
        </p:nvGraphicFramePr>
        <p:xfrm>
          <a:off x="6961480" y="5086193"/>
          <a:ext cx="287337" cy="495300"/>
        </p:xfrm>
        <a:graphic>
          <a:graphicData uri="http://schemas.openxmlformats.org/presentationml/2006/ole">
            <mc:AlternateContent xmlns:mc="http://schemas.openxmlformats.org/markup-compatibility/2006">
              <mc:Choice xmlns:v="urn:schemas-microsoft-com:vml" Requires="v">
                <p:oleObj spid="_x0000_s11341" name="Equation" r:id="rId9" imgW="139680" imgH="241200" progId="">
                  <p:embed/>
                </p:oleObj>
              </mc:Choice>
              <mc:Fallback>
                <p:oleObj name="Equation" r:id="rId9" imgW="139680" imgH="241200" progId="">
                  <p:embed/>
                  <p:pic>
                    <p:nvPicPr>
                      <p:cNvPr id="22" name="对象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61480" y="5086193"/>
                        <a:ext cx="287337"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矩形 14">
            <a:extLst>
              <a:ext uri="{FF2B5EF4-FFF2-40B4-BE49-F238E27FC236}">
                <a16:creationId xmlns:a16="http://schemas.microsoft.com/office/drawing/2014/main" id="{FEC160A2-A2A6-4532-A605-12201ACC799A}"/>
              </a:ext>
            </a:extLst>
          </p:cNvPr>
          <p:cNvSpPr/>
          <p:nvPr/>
        </p:nvSpPr>
        <p:spPr>
          <a:xfrm>
            <a:off x="2207569" y="5086193"/>
            <a:ext cx="7369325" cy="523220"/>
          </a:xfrm>
          <a:prstGeom prst="rect">
            <a:avLst/>
          </a:prstGeom>
        </p:spPr>
        <p:txBody>
          <a:bodyPr wrap="none">
            <a:spAutoFit/>
          </a:bodyPr>
          <a:lstStyle/>
          <a:p>
            <a:r>
              <a:rPr lang="zh-CN" altLang="zh-CN" sz="2800" b="1" dirty="0">
                <a:latin typeface="微软雅黑" panose="020B0503020204020204" pitchFamily="34" charset="-122"/>
                <a:ea typeface="微软雅黑" panose="020B0503020204020204" pitchFamily="34" charset="-122"/>
              </a:rPr>
              <a:t>其中</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表示某个要素</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在</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时刻的状态；</a:t>
            </a:r>
            <a:endParaRPr lang="zh-CN" altLang="en-US" sz="28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9096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5400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567745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信息系统的形式化表示</a:t>
            </a:r>
          </a:p>
        </p:txBody>
      </p:sp>
      <p:sp>
        <p:nvSpPr>
          <p:cNvPr id="32" name="灯片编号占位符 4">
            <a:extLst>
              <a:ext uri="{FF2B5EF4-FFF2-40B4-BE49-F238E27FC236}">
                <a16:creationId xmlns:a16="http://schemas.microsoft.com/office/drawing/2014/main" id="{36F66757-B10D-4870-8AA1-913B67AA0E2F}"/>
              </a:ext>
            </a:extLst>
          </p:cNvPr>
          <p:cNvSpPr>
            <a:spLocks noGrp="1"/>
          </p:cNvSpPr>
          <p:nvPr>
            <p:ph type="sldNum" sz="quarter" idx="12"/>
          </p:nvPr>
        </p:nvSpPr>
        <p:spPr>
          <a:xfrm>
            <a:off x="8610600" y="6356350"/>
            <a:ext cx="2743200" cy="365125"/>
          </a:xfrm>
        </p:spPr>
        <p:txBody>
          <a:bodyPr/>
          <a:lstStyle/>
          <a:p>
            <a:fld id="{0C913308-F349-4B6D-A68A-DD1791B4A57B}" type="slidenum">
              <a:rPr lang="zh-CN" altLang="en-US" smtClean="0"/>
              <a:pPr/>
              <a:t>13</a:t>
            </a:fld>
            <a:endParaRPr lang="zh-CN" altLang="en-US"/>
          </a:p>
        </p:txBody>
      </p:sp>
      <p:sp>
        <p:nvSpPr>
          <p:cNvPr id="35" name="Rectangle 19">
            <a:extLst>
              <a:ext uri="{FF2B5EF4-FFF2-40B4-BE49-F238E27FC236}">
                <a16:creationId xmlns:a16="http://schemas.microsoft.com/office/drawing/2014/main" id="{8695A75B-6421-410A-9060-63B5D2751219}"/>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8" name="Rectangle 21">
            <a:extLst>
              <a:ext uri="{FF2B5EF4-FFF2-40B4-BE49-F238E27FC236}">
                <a16:creationId xmlns:a16="http://schemas.microsoft.com/office/drawing/2014/main" id="{7E34DE15-C6BF-477B-A045-D223E147CC65}"/>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a:extLst>
              <a:ext uri="{FF2B5EF4-FFF2-40B4-BE49-F238E27FC236}">
                <a16:creationId xmlns:a16="http://schemas.microsoft.com/office/drawing/2014/main" id="{82FD48D6-72E2-49FD-8E80-3CE5A3818FBD}"/>
              </a:ext>
            </a:extLst>
          </p:cNvPr>
          <p:cNvGraphicFramePr>
            <a:graphicFrameLocks noChangeAspect="1"/>
          </p:cNvGraphicFramePr>
          <p:nvPr>
            <p:extLst/>
          </p:nvPr>
        </p:nvGraphicFramePr>
        <p:xfrm>
          <a:off x="3200400" y="2201863"/>
          <a:ext cx="5143500" cy="2508250"/>
        </p:xfrm>
        <a:graphic>
          <a:graphicData uri="http://schemas.openxmlformats.org/presentationml/2006/ole">
            <mc:AlternateContent xmlns:mc="http://schemas.openxmlformats.org/markup-compatibility/2006">
              <mc:Choice xmlns:v="urn:schemas-microsoft-com:vml" Requires="v">
                <p:oleObj spid="_x0000_s12354" name="Equation" r:id="rId3" imgW="1993680" imgH="965160" progId="">
                  <p:embed/>
                </p:oleObj>
              </mc:Choice>
              <mc:Fallback>
                <p:oleObj name="Equation" r:id="rId3" imgW="1993680" imgH="965160" progId="">
                  <p:embed/>
                  <p:pic>
                    <p:nvPicPr>
                      <p:cNvPr id="9" name="对象 8">
                        <a:extLst>
                          <a:ext uri="{FF2B5EF4-FFF2-40B4-BE49-F238E27FC236}">
                            <a16:creationId xmlns:a16="http://schemas.microsoft.com/office/drawing/2014/main" id="{82FD48D6-72E2-49FD-8E80-3CE5A3818F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0400" y="2201863"/>
                        <a:ext cx="5143500" cy="2508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矩形 9">
            <a:extLst>
              <a:ext uri="{FF2B5EF4-FFF2-40B4-BE49-F238E27FC236}">
                <a16:creationId xmlns:a16="http://schemas.microsoft.com/office/drawing/2014/main" id="{C967E6F3-B35C-4B05-A2BE-232CD77BF2F1}"/>
              </a:ext>
            </a:extLst>
          </p:cNvPr>
          <p:cNvSpPr/>
          <p:nvPr/>
        </p:nvSpPr>
        <p:spPr>
          <a:xfrm>
            <a:off x="2207568" y="1310425"/>
            <a:ext cx="3312368" cy="673005"/>
          </a:xfrm>
          <a:prstGeom prst="rect">
            <a:avLst/>
          </a:prstGeom>
        </p:spPr>
        <p:txBody>
          <a:bodyPr wrap="square">
            <a:spAutoFit/>
          </a:bodyPr>
          <a:lstStyle/>
          <a:p>
            <a:pPr algn="just">
              <a:lnSpc>
                <a:spcPct val="150000"/>
              </a:lnSpc>
            </a:pPr>
            <a:r>
              <a:rPr lang="zh-CN" altLang="en-US" sz="2800" b="1" dirty="0">
                <a:latin typeface="微软雅黑" panose="020B0503020204020204" pitchFamily="34" charset="-122"/>
                <a:ea typeface="微软雅黑" panose="020B0503020204020204" pitchFamily="34" charset="-122"/>
              </a:rPr>
              <a:t>数据</a:t>
            </a:r>
            <a:r>
              <a:rPr lang="zh-CN" altLang="zh-CN" sz="2800" b="1" dirty="0">
                <a:latin typeface="微软雅黑" panose="020B0503020204020204" pitchFamily="34" charset="-122"/>
                <a:ea typeface="微软雅黑" panose="020B0503020204020204" pitchFamily="34" charset="-122"/>
              </a:rPr>
              <a:t>层</a:t>
            </a:r>
            <a:r>
              <a:rPr lang="en-US" altLang="zh-CN" sz="2800" b="1" dirty="0">
                <a:latin typeface="微软雅黑" panose="020B0503020204020204" pitchFamily="34" charset="-122"/>
                <a:ea typeface="微软雅黑" panose="020B0503020204020204" pitchFamily="34" charset="-122"/>
              </a:rPr>
              <a:t>E</a:t>
            </a:r>
            <a:r>
              <a:rPr lang="zh-CN" altLang="zh-CN" sz="2800" b="1" dirty="0">
                <a:latin typeface="微软雅黑" panose="020B0503020204020204" pitchFamily="34" charset="-122"/>
                <a:ea typeface="微软雅黑" panose="020B0503020204020204" pitchFamily="34" charset="-122"/>
              </a:rPr>
              <a:t>可以表示为：</a:t>
            </a:r>
          </a:p>
        </p:txBody>
      </p:sp>
      <p:graphicFrame>
        <p:nvGraphicFramePr>
          <p:cNvPr id="12" name="对象 11">
            <a:extLst>
              <a:ext uri="{FF2B5EF4-FFF2-40B4-BE49-F238E27FC236}">
                <a16:creationId xmlns:a16="http://schemas.microsoft.com/office/drawing/2014/main" id="{3FF86184-BBEB-4CB0-8797-37EC9B6D0E95}"/>
              </a:ext>
            </a:extLst>
          </p:cNvPr>
          <p:cNvGraphicFramePr>
            <a:graphicFrameLocks noChangeAspect="1"/>
          </p:cNvGraphicFramePr>
          <p:nvPr>
            <p:extLst/>
          </p:nvPr>
        </p:nvGraphicFramePr>
        <p:xfrm>
          <a:off x="3010817" y="5087569"/>
          <a:ext cx="863600" cy="576262"/>
        </p:xfrm>
        <a:graphic>
          <a:graphicData uri="http://schemas.openxmlformats.org/presentationml/2006/ole">
            <mc:AlternateContent xmlns:mc="http://schemas.openxmlformats.org/markup-compatibility/2006">
              <mc:Choice xmlns:v="urn:schemas-microsoft-com:vml" Requires="v">
                <p:oleObj spid="_x0000_s12355" name="Equation" r:id="rId5" imgW="419040" imgH="279360" progId="">
                  <p:embed/>
                </p:oleObj>
              </mc:Choice>
              <mc:Fallback>
                <p:oleObj name="Equation" r:id="rId5" imgW="419040" imgH="279360" progId="">
                  <p:embed/>
                  <p:pic>
                    <p:nvPicPr>
                      <p:cNvPr id="12" name="对象 11">
                        <a:extLst>
                          <a:ext uri="{FF2B5EF4-FFF2-40B4-BE49-F238E27FC236}">
                            <a16:creationId xmlns:a16="http://schemas.microsoft.com/office/drawing/2014/main" id="{3FF86184-BBEB-4CB0-8797-37EC9B6D0E9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10817" y="5087569"/>
                        <a:ext cx="863600" cy="576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对象 12">
            <a:extLst>
              <a:ext uri="{FF2B5EF4-FFF2-40B4-BE49-F238E27FC236}">
                <a16:creationId xmlns:a16="http://schemas.microsoft.com/office/drawing/2014/main" id="{ADDC6CCB-764F-4466-8DD8-48C925BF53BB}"/>
              </a:ext>
            </a:extLst>
          </p:cNvPr>
          <p:cNvGraphicFramePr>
            <a:graphicFrameLocks noChangeAspect="1"/>
          </p:cNvGraphicFramePr>
          <p:nvPr>
            <p:extLst/>
          </p:nvPr>
        </p:nvGraphicFramePr>
        <p:xfrm>
          <a:off x="6088064" y="5111750"/>
          <a:ext cx="365125" cy="469900"/>
        </p:xfrm>
        <a:graphic>
          <a:graphicData uri="http://schemas.openxmlformats.org/presentationml/2006/ole">
            <mc:AlternateContent xmlns:mc="http://schemas.openxmlformats.org/markup-compatibility/2006">
              <mc:Choice xmlns:v="urn:schemas-microsoft-com:vml" Requires="v">
                <p:oleObj spid="_x0000_s12356" name="Equation" r:id="rId7" imgW="177480" imgH="228600" progId="">
                  <p:embed/>
                </p:oleObj>
              </mc:Choice>
              <mc:Fallback>
                <p:oleObj name="Equation" r:id="rId7" imgW="177480" imgH="228600" progId="">
                  <p:embed/>
                  <p:pic>
                    <p:nvPicPr>
                      <p:cNvPr id="13" name="对象 12">
                        <a:extLst>
                          <a:ext uri="{FF2B5EF4-FFF2-40B4-BE49-F238E27FC236}">
                            <a16:creationId xmlns:a16="http://schemas.microsoft.com/office/drawing/2014/main" id="{ADDC6CCB-764F-4466-8DD8-48C925BF53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88064" y="5111750"/>
                        <a:ext cx="365125"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对象 13">
            <a:extLst>
              <a:ext uri="{FF2B5EF4-FFF2-40B4-BE49-F238E27FC236}">
                <a16:creationId xmlns:a16="http://schemas.microsoft.com/office/drawing/2014/main" id="{6C73F9FC-E819-4F4D-98B1-65A32C5A83B4}"/>
              </a:ext>
            </a:extLst>
          </p:cNvPr>
          <p:cNvGraphicFramePr>
            <a:graphicFrameLocks noChangeAspect="1"/>
          </p:cNvGraphicFramePr>
          <p:nvPr>
            <p:extLst/>
          </p:nvPr>
        </p:nvGraphicFramePr>
        <p:xfrm>
          <a:off x="6961480" y="5086193"/>
          <a:ext cx="287337" cy="495300"/>
        </p:xfrm>
        <a:graphic>
          <a:graphicData uri="http://schemas.openxmlformats.org/presentationml/2006/ole">
            <mc:AlternateContent xmlns:mc="http://schemas.openxmlformats.org/markup-compatibility/2006">
              <mc:Choice xmlns:v="urn:schemas-microsoft-com:vml" Requires="v">
                <p:oleObj spid="_x0000_s12357" name="Equation" r:id="rId9" imgW="139680" imgH="241200" progId="">
                  <p:embed/>
                </p:oleObj>
              </mc:Choice>
              <mc:Fallback>
                <p:oleObj name="Equation" r:id="rId9" imgW="139680" imgH="241200" progId="">
                  <p:embed/>
                  <p:pic>
                    <p:nvPicPr>
                      <p:cNvPr id="14" name="对象 13">
                        <a:extLst>
                          <a:ext uri="{FF2B5EF4-FFF2-40B4-BE49-F238E27FC236}">
                            <a16:creationId xmlns:a16="http://schemas.microsoft.com/office/drawing/2014/main" id="{6C73F9FC-E819-4F4D-98B1-65A32C5A83B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61480" y="5086193"/>
                        <a:ext cx="287337"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矩形 14">
            <a:extLst>
              <a:ext uri="{FF2B5EF4-FFF2-40B4-BE49-F238E27FC236}">
                <a16:creationId xmlns:a16="http://schemas.microsoft.com/office/drawing/2014/main" id="{FEC160A2-A2A6-4532-A605-12201ACC799A}"/>
              </a:ext>
            </a:extLst>
          </p:cNvPr>
          <p:cNvSpPr/>
          <p:nvPr/>
        </p:nvSpPr>
        <p:spPr>
          <a:xfrm>
            <a:off x="2207569" y="5086193"/>
            <a:ext cx="7369325" cy="523220"/>
          </a:xfrm>
          <a:prstGeom prst="rect">
            <a:avLst/>
          </a:prstGeom>
        </p:spPr>
        <p:txBody>
          <a:bodyPr wrap="none">
            <a:spAutoFit/>
          </a:bodyPr>
          <a:lstStyle/>
          <a:p>
            <a:r>
              <a:rPr lang="zh-CN" altLang="zh-CN" sz="2800" b="1" dirty="0">
                <a:latin typeface="微软雅黑" panose="020B0503020204020204" pitchFamily="34" charset="-122"/>
                <a:ea typeface="微软雅黑" panose="020B0503020204020204" pitchFamily="34" charset="-122"/>
              </a:rPr>
              <a:t>其中</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表示某个要素</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在</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时刻的状态；</a:t>
            </a:r>
            <a:endParaRPr lang="zh-CN" altLang="en-US" sz="28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90373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5400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567745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传统信息系统的静态性</a:t>
            </a:r>
          </a:p>
        </p:txBody>
      </p:sp>
      <p:sp>
        <p:nvSpPr>
          <p:cNvPr id="32" name="灯片编号占位符 4">
            <a:extLst>
              <a:ext uri="{FF2B5EF4-FFF2-40B4-BE49-F238E27FC236}">
                <a16:creationId xmlns:a16="http://schemas.microsoft.com/office/drawing/2014/main" id="{36F66757-B10D-4870-8AA1-913B67AA0E2F}"/>
              </a:ext>
            </a:extLst>
          </p:cNvPr>
          <p:cNvSpPr>
            <a:spLocks noGrp="1"/>
          </p:cNvSpPr>
          <p:nvPr>
            <p:ph type="sldNum" sz="quarter" idx="12"/>
          </p:nvPr>
        </p:nvSpPr>
        <p:spPr>
          <a:xfrm>
            <a:off x="8610600" y="6356350"/>
            <a:ext cx="2743200" cy="365125"/>
          </a:xfrm>
        </p:spPr>
        <p:txBody>
          <a:bodyPr/>
          <a:lstStyle/>
          <a:p>
            <a:fld id="{0C913308-F349-4B6D-A68A-DD1791B4A57B}" type="slidenum">
              <a:rPr lang="zh-CN" altLang="en-US" smtClean="0"/>
              <a:pPr/>
              <a:t>14</a:t>
            </a:fld>
            <a:endParaRPr lang="zh-CN" altLang="en-US"/>
          </a:p>
        </p:txBody>
      </p:sp>
      <p:sp>
        <p:nvSpPr>
          <p:cNvPr id="35" name="Rectangle 19">
            <a:extLst>
              <a:ext uri="{FF2B5EF4-FFF2-40B4-BE49-F238E27FC236}">
                <a16:creationId xmlns:a16="http://schemas.microsoft.com/office/drawing/2014/main" id="{8695A75B-6421-410A-9060-63B5D2751219}"/>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8" name="Rectangle 21">
            <a:extLst>
              <a:ext uri="{FF2B5EF4-FFF2-40B4-BE49-F238E27FC236}">
                <a16:creationId xmlns:a16="http://schemas.microsoft.com/office/drawing/2014/main" id="{7E34DE15-C6BF-477B-A045-D223E147CC65}"/>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 name="矩形 1"/>
          <p:cNvSpPr/>
          <p:nvPr/>
        </p:nvSpPr>
        <p:spPr>
          <a:xfrm>
            <a:off x="477254" y="1244772"/>
            <a:ext cx="11618668" cy="633187"/>
          </a:xfrm>
          <a:prstGeom prst="rect">
            <a:avLst/>
          </a:prstGeom>
        </p:spPr>
        <p:txBody>
          <a:bodyPr wrap="square">
            <a:spAutoFit/>
          </a:bodyPr>
          <a:lstStyle/>
          <a:p>
            <a:pPr>
              <a:lnSpc>
                <a:spcPct val="120000"/>
              </a:lnSpc>
            </a:pPr>
            <a:r>
              <a:rPr lang="zh-CN" altLang="zh-CN" sz="2800" b="1" kern="100" dirty="0">
                <a:latin typeface="微软雅黑" panose="020B0503020204020204" pitchFamily="34" charset="-122"/>
                <a:ea typeface="微软雅黑" panose="020B0503020204020204" pitchFamily="34" charset="-122"/>
                <a:cs typeface="Times New Roman" panose="02020603050405020304" pitchFamily="18" charset="0"/>
              </a:rPr>
              <a:t>考虑</a:t>
            </a:r>
            <a:r>
              <a:rPr lang="zh-CN" altLang="en-US" sz="2800" b="1" kern="100" dirty="0">
                <a:latin typeface="微软雅黑" panose="020B0503020204020204" pitchFamily="34" charset="-122"/>
                <a:ea typeface="微软雅黑" panose="020B0503020204020204" pitchFamily="34" charset="-122"/>
                <a:cs typeface="Times New Roman" panose="02020603050405020304" pitchFamily="18" charset="0"/>
              </a:rPr>
              <a:t>传统</a:t>
            </a:r>
            <a:r>
              <a:rPr lang="zh-CN" altLang="zh-CN" sz="2800" b="1" kern="100" dirty="0">
                <a:latin typeface="微软雅黑" panose="020B0503020204020204" pitchFamily="34" charset="-122"/>
                <a:ea typeface="微软雅黑" panose="020B0503020204020204" pitchFamily="34" charset="-122"/>
                <a:cs typeface="Times New Roman" panose="02020603050405020304" pitchFamily="18" charset="0"/>
              </a:rPr>
              <a:t>信息系统的某一层时，子空间中的要素在时间轴上</a:t>
            </a:r>
            <a:r>
              <a:rPr lang="zh-CN" altLang="zh-CN" sz="32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稳定不变</a:t>
            </a:r>
            <a:endParaRPr lang="zh-CN" altLang="en-US" sz="2800" b="1" dirty="0">
              <a:latin typeface="微软雅黑" panose="020B0503020204020204" pitchFamily="34" charset="-122"/>
              <a:ea typeface="微软雅黑" panose="020B0503020204020204" pitchFamily="34" charset="-122"/>
            </a:endParaRPr>
          </a:p>
        </p:txBody>
      </p:sp>
      <p:graphicFrame>
        <p:nvGraphicFramePr>
          <p:cNvPr id="16" name="对象 15"/>
          <p:cNvGraphicFramePr>
            <a:graphicFrameLocks noChangeAspect="1"/>
          </p:cNvGraphicFramePr>
          <p:nvPr>
            <p:extLst>
              <p:ext uri="{D42A27DB-BD31-4B8C-83A1-F6EECF244321}">
                <p14:modId xmlns:p14="http://schemas.microsoft.com/office/powerpoint/2010/main" val="564130842"/>
              </p:ext>
            </p:extLst>
          </p:nvPr>
        </p:nvGraphicFramePr>
        <p:xfrm>
          <a:off x="4308186" y="2962676"/>
          <a:ext cx="3238976" cy="1589564"/>
        </p:xfrm>
        <a:graphic>
          <a:graphicData uri="http://schemas.openxmlformats.org/presentationml/2006/ole">
            <mc:AlternateContent xmlns:mc="http://schemas.openxmlformats.org/markup-compatibility/2006">
              <mc:Choice xmlns:v="urn:schemas-microsoft-com:vml" Requires="v">
                <p:oleObj spid="_x0000_s13399" name="Equation" r:id="rId3" imgW="1981080" imgH="965160" progId="">
                  <p:embed/>
                </p:oleObj>
              </mc:Choice>
              <mc:Fallback>
                <p:oleObj name="Equation" r:id="rId3" imgW="1981080" imgH="965160" progId="">
                  <p:embed/>
                  <p:pic>
                    <p:nvPicPr>
                      <p:cNvPr id="7" name="对象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8186" y="2962676"/>
                        <a:ext cx="3238976" cy="15895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4261471890"/>
              </p:ext>
            </p:extLst>
          </p:nvPr>
        </p:nvGraphicFramePr>
        <p:xfrm>
          <a:off x="7534006" y="5168967"/>
          <a:ext cx="365125" cy="495300"/>
        </p:xfrm>
        <a:graphic>
          <a:graphicData uri="http://schemas.openxmlformats.org/presentationml/2006/ole">
            <mc:AlternateContent xmlns:mc="http://schemas.openxmlformats.org/markup-compatibility/2006">
              <mc:Choice xmlns:v="urn:schemas-microsoft-com:vml" Requires="v">
                <p:oleObj spid="_x0000_s13400" name="Equation" r:id="rId5" imgW="177480" imgH="241200" progId="">
                  <p:embed/>
                </p:oleObj>
              </mc:Choice>
              <mc:Fallback>
                <p:oleObj name="Equation" r:id="rId5" imgW="177480" imgH="241200" progId="">
                  <p:embed/>
                  <p:pic>
                    <p:nvPicPr>
                      <p:cNvPr id="21" name="对象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34006" y="5168967"/>
                        <a:ext cx="365125"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1766772996"/>
              </p:ext>
            </p:extLst>
          </p:nvPr>
        </p:nvGraphicFramePr>
        <p:xfrm>
          <a:off x="4239075" y="5729501"/>
          <a:ext cx="3394808" cy="495295"/>
        </p:xfrm>
        <a:graphic>
          <a:graphicData uri="http://schemas.openxmlformats.org/presentationml/2006/ole">
            <mc:AlternateContent xmlns:mc="http://schemas.openxmlformats.org/markup-compatibility/2006">
              <mc:Choice xmlns:v="urn:schemas-microsoft-com:vml" Requires="v">
                <p:oleObj spid="_x0000_s13401" name="Equation" r:id="rId7" imgW="1739880" imgH="253800" progId="">
                  <p:embed/>
                </p:oleObj>
              </mc:Choice>
              <mc:Fallback>
                <p:oleObj name="Equation" r:id="rId7" imgW="1739880" imgH="253800" progId="">
                  <p:embed/>
                  <p:pic>
                    <p:nvPicPr>
                      <p:cNvPr id="22" name="对象 2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39075" y="5729501"/>
                        <a:ext cx="3394808" cy="495295"/>
                      </a:xfrm>
                      <a:prstGeom prst="rect">
                        <a:avLst/>
                      </a:prstGeom>
                      <a:noFill/>
                      <a:extLst/>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2899231772"/>
              </p:ext>
            </p:extLst>
          </p:nvPr>
        </p:nvGraphicFramePr>
        <p:xfrm>
          <a:off x="4083872" y="5189447"/>
          <a:ext cx="2171700" cy="466725"/>
        </p:xfrm>
        <a:graphic>
          <a:graphicData uri="http://schemas.openxmlformats.org/presentationml/2006/ole">
            <mc:AlternateContent xmlns:mc="http://schemas.openxmlformats.org/markup-compatibility/2006">
              <mc:Choice xmlns:v="urn:schemas-microsoft-com:vml" Requires="v">
                <p:oleObj spid="_x0000_s13402" name="Equation" r:id="rId9" imgW="1180800" imgH="253800" progId="">
                  <p:embed/>
                </p:oleObj>
              </mc:Choice>
              <mc:Fallback>
                <p:oleObj name="Equation" r:id="rId9" imgW="1180800" imgH="253800" progId="">
                  <p:embed/>
                  <p:pic>
                    <p:nvPicPr>
                      <p:cNvPr id="16" name="对象 1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83872" y="5189447"/>
                        <a:ext cx="2171700"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 name="矩形 19"/>
          <p:cNvSpPr/>
          <p:nvPr/>
        </p:nvSpPr>
        <p:spPr>
          <a:xfrm>
            <a:off x="1914525" y="2338466"/>
            <a:ext cx="11009745" cy="605294"/>
          </a:xfrm>
          <a:prstGeom prst="rect">
            <a:avLst/>
          </a:prstGeom>
        </p:spPr>
        <p:txBody>
          <a:bodyPr wrap="none">
            <a:spAutoFit/>
          </a:bodyPr>
          <a:lstStyle/>
          <a:p>
            <a:pPr>
              <a:lnSpc>
                <a:spcPts val="4000"/>
              </a:lnSpc>
            </a:pPr>
            <a:r>
              <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rPr>
              <a:t>例如对</a:t>
            </a:r>
            <a:r>
              <a:rPr lang="zh-CN" altLang="zh-CN" sz="2400" b="1" kern="100" dirty="0">
                <a:latin typeface="微软雅黑" panose="020B0503020204020204" pitchFamily="34" charset="-122"/>
                <a:ea typeface="微软雅黑" panose="020B0503020204020204" pitchFamily="34" charset="-122"/>
                <a:cs typeface="Times New Roman" panose="02020603050405020304" pitchFamily="18" charset="0"/>
              </a:rPr>
              <a:t>网络层而言是指</a:t>
            </a:r>
            <a:r>
              <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rPr>
              <a:t>矩阵中</a:t>
            </a:r>
            <a:r>
              <a:rPr lang="zh-CN" altLang="zh-CN" sz="2400" b="1" kern="100" dirty="0">
                <a:latin typeface="微软雅黑" panose="020B0503020204020204" pitchFamily="34" charset="-122"/>
                <a:ea typeface="微软雅黑" panose="020B0503020204020204" pitchFamily="34" charset="-122"/>
                <a:cs typeface="Times New Roman" panose="02020603050405020304" pitchFamily="18" charset="0"/>
              </a:rPr>
              <a:t>某些列</a:t>
            </a:r>
            <a:r>
              <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rPr>
              <a:t>的</a:t>
            </a:r>
            <a:r>
              <a:rPr lang="zh-CN" altLang="zh-CN" sz="2400" b="1" kern="100" dirty="0">
                <a:latin typeface="微软雅黑" panose="020B0503020204020204" pitchFamily="34" charset="-122"/>
                <a:ea typeface="微软雅黑" panose="020B0503020204020204" pitchFamily="34" charset="-122"/>
                <a:cs typeface="Times New Roman" panose="02020603050405020304" pitchFamily="18" charset="0"/>
              </a:rPr>
              <a:t>元素是一样的</a:t>
            </a:r>
            <a:r>
              <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rPr>
              <a:t>                                         </a:t>
            </a:r>
            <a:endParaRPr lang="en-US" altLang="zh-CN" sz="24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4" name="矩形 23"/>
          <p:cNvSpPr/>
          <p:nvPr/>
        </p:nvSpPr>
        <p:spPr>
          <a:xfrm>
            <a:off x="1826311" y="4498027"/>
            <a:ext cx="8327434" cy="605294"/>
          </a:xfrm>
          <a:prstGeom prst="rect">
            <a:avLst/>
          </a:prstGeom>
        </p:spPr>
        <p:txBody>
          <a:bodyPr wrap="square">
            <a:spAutoFit/>
          </a:bodyPr>
          <a:lstStyle/>
          <a:p>
            <a:pPr>
              <a:lnSpc>
                <a:spcPts val="4000"/>
              </a:lnSpc>
            </a:pPr>
            <a:r>
              <a:rPr lang="zh-CN" altLang="zh-CN" sz="2400" b="1" kern="100" dirty="0">
                <a:latin typeface="微软雅黑" panose="020B0503020204020204" pitchFamily="34" charset="-122"/>
                <a:ea typeface="微软雅黑" panose="020B0503020204020204" pitchFamily="34" charset="-122"/>
                <a:cs typeface="Times New Roman" panose="02020603050405020304" pitchFamily="18" charset="0"/>
              </a:rPr>
              <a:t>比如第一个要素是静态的，则有</a:t>
            </a:r>
            <a:endParaRPr lang="en-US" altLang="zh-CN" sz="24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5" name="矩形 24"/>
          <p:cNvSpPr/>
          <p:nvPr/>
        </p:nvSpPr>
        <p:spPr>
          <a:xfrm>
            <a:off x="6218111" y="5196031"/>
            <a:ext cx="1415772" cy="461665"/>
          </a:xfrm>
          <a:prstGeom prst="rect">
            <a:avLst/>
          </a:prstGeom>
        </p:spPr>
        <p:txBody>
          <a:bodyPr wrap="none">
            <a:spAutoFit/>
          </a:bodyPr>
          <a:lstStyle/>
          <a:p>
            <a:r>
              <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rPr>
              <a:t>中的某个</a:t>
            </a:r>
          </a:p>
        </p:txBody>
      </p:sp>
      <p:sp>
        <p:nvSpPr>
          <p:cNvPr id="26" name="矩形 25"/>
          <p:cNvSpPr/>
          <p:nvPr/>
        </p:nvSpPr>
        <p:spPr>
          <a:xfrm>
            <a:off x="7818887" y="5205728"/>
            <a:ext cx="1107996" cy="461665"/>
          </a:xfrm>
          <a:prstGeom prst="rect">
            <a:avLst/>
          </a:prstGeom>
        </p:spPr>
        <p:txBody>
          <a:bodyPr wrap="none">
            <a:spAutoFit/>
          </a:bodyPr>
          <a:lstStyle/>
          <a:p>
            <a:r>
              <a:rPr lang="zh-CN" altLang="zh-CN" sz="2400" b="1" kern="100" dirty="0">
                <a:latin typeface="微软雅黑" panose="020B0503020204020204" pitchFamily="34" charset="-122"/>
                <a:ea typeface="微软雅黑" panose="020B0503020204020204" pitchFamily="34" charset="-122"/>
                <a:cs typeface="Times New Roman" panose="02020603050405020304" pitchFamily="18" charset="0"/>
              </a:rPr>
              <a:t>满足了</a:t>
            </a:r>
            <a:endPar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7" name="矩形 26"/>
          <p:cNvSpPr/>
          <p:nvPr/>
        </p:nvSpPr>
        <p:spPr>
          <a:xfrm>
            <a:off x="1813155" y="5161739"/>
            <a:ext cx="2339102" cy="461665"/>
          </a:xfrm>
          <a:prstGeom prst="rect">
            <a:avLst/>
          </a:prstGeom>
        </p:spPr>
        <p:txBody>
          <a:bodyPr wrap="none">
            <a:spAutoFit/>
          </a:bodyPr>
          <a:lstStyle/>
          <a:p>
            <a:r>
              <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rPr>
              <a:t>也</a:t>
            </a:r>
            <a:r>
              <a:rPr lang="zh-CN" altLang="zh-CN" sz="2400" b="1" kern="100" dirty="0">
                <a:latin typeface="微软雅黑" panose="020B0503020204020204" pitchFamily="34" charset="-122"/>
                <a:ea typeface="微软雅黑" panose="020B0503020204020204" pitchFamily="34" charset="-122"/>
                <a:cs typeface="Times New Roman" panose="02020603050405020304" pitchFamily="18" charset="0"/>
              </a:rPr>
              <a:t>可以是子空间</a:t>
            </a:r>
            <a:endPar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28" name="对象 27"/>
          <p:cNvGraphicFramePr>
            <a:graphicFrameLocks noChangeAspect="1"/>
          </p:cNvGraphicFramePr>
          <p:nvPr>
            <p:extLst>
              <p:ext uri="{D42A27DB-BD31-4B8C-83A1-F6EECF244321}">
                <p14:modId xmlns:p14="http://schemas.microsoft.com/office/powerpoint/2010/main" val="2719130457"/>
              </p:ext>
            </p:extLst>
          </p:nvPr>
        </p:nvGraphicFramePr>
        <p:xfrm>
          <a:off x="6251887" y="4596806"/>
          <a:ext cx="2146300" cy="453645"/>
        </p:xfrm>
        <a:graphic>
          <a:graphicData uri="http://schemas.openxmlformats.org/presentationml/2006/ole">
            <mc:AlternateContent xmlns:mc="http://schemas.openxmlformats.org/markup-compatibility/2006">
              <mc:Choice xmlns:v="urn:schemas-microsoft-com:vml" Requires="v">
                <p:oleObj spid="_x0000_s13403" name="Equation" r:id="rId11" imgW="1206360" imgH="253800" progId="">
                  <p:embed/>
                </p:oleObj>
              </mc:Choice>
              <mc:Fallback>
                <p:oleObj name="Equation" r:id="rId11" imgW="1206360" imgH="253800" progId="">
                  <p:embed/>
                  <p:pic>
                    <p:nvPicPr>
                      <p:cNvPr id="20" name="对象 1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51887" y="4596806"/>
                        <a:ext cx="2146300" cy="4536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矩形 28"/>
          <p:cNvSpPr/>
          <p:nvPr/>
        </p:nvSpPr>
        <p:spPr>
          <a:xfrm>
            <a:off x="8370480" y="4589311"/>
            <a:ext cx="1107996" cy="461665"/>
          </a:xfrm>
          <a:prstGeom prst="rect">
            <a:avLst/>
          </a:prstGeom>
        </p:spPr>
        <p:txBody>
          <a:bodyPr wrap="none">
            <a:spAutoFit/>
          </a:bodyPr>
          <a:lstStyle/>
          <a:p>
            <a:r>
              <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rPr>
              <a:t>成立；</a:t>
            </a:r>
          </a:p>
        </p:txBody>
      </p:sp>
    </p:spTree>
    <p:extLst>
      <p:ext uri="{BB962C8B-B14F-4D97-AF65-F5344CB8AC3E}">
        <p14:creationId xmlns:p14="http://schemas.microsoft.com/office/powerpoint/2010/main" val="4264058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5400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567745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传统信息系统的相似性</a:t>
            </a:r>
          </a:p>
        </p:txBody>
      </p:sp>
      <p:sp>
        <p:nvSpPr>
          <p:cNvPr id="32" name="灯片编号占位符 4">
            <a:extLst>
              <a:ext uri="{FF2B5EF4-FFF2-40B4-BE49-F238E27FC236}">
                <a16:creationId xmlns:a16="http://schemas.microsoft.com/office/drawing/2014/main" id="{36F66757-B10D-4870-8AA1-913B67AA0E2F}"/>
              </a:ext>
            </a:extLst>
          </p:cNvPr>
          <p:cNvSpPr>
            <a:spLocks noGrp="1"/>
          </p:cNvSpPr>
          <p:nvPr>
            <p:ph type="sldNum" sz="quarter" idx="12"/>
          </p:nvPr>
        </p:nvSpPr>
        <p:spPr>
          <a:xfrm>
            <a:off x="8610600" y="6356350"/>
            <a:ext cx="2743200" cy="365125"/>
          </a:xfrm>
        </p:spPr>
        <p:txBody>
          <a:bodyPr/>
          <a:lstStyle/>
          <a:p>
            <a:fld id="{0C913308-F349-4B6D-A68A-DD1791B4A57B}" type="slidenum">
              <a:rPr lang="zh-CN" altLang="en-US" smtClean="0"/>
              <a:pPr/>
              <a:t>15</a:t>
            </a:fld>
            <a:endParaRPr lang="zh-CN" altLang="en-US"/>
          </a:p>
        </p:txBody>
      </p:sp>
      <p:sp>
        <p:nvSpPr>
          <p:cNvPr id="35" name="Rectangle 19">
            <a:extLst>
              <a:ext uri="{FF2B5EF4-FFF2-40B4-BE49-F238E27FC236}">
                <a16:creationId xmlns:a16="http://schemas.microsoft.com/office/drawing/2014/main" id="{8695A75B-6421-410A-9060-63B5D2751219}"/>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8" name="Rectangle 21">
            <a:extLst>
              <a:ext uri="{FF2B5EF4-FFF2-40B4-BE49-F238E27FC236}">
                <a16:creationId xmlns:a16="http://schemas.microsoft.com/office/drawing/2014/main" id="{7E34DE15-C6BF-477B-A045-D223E147CC65}"/>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7" name="对象 36"/>
          <p:cNvGraphicFramePr>
            <a:graphicFrameLocks noChangeAspect="1"/>
          </p:cNvGraphicFramePr>
          <p:nvPr>
            <p:extLst>
              <p:ext uri="{D42A27DB-BD31-4B8C-83A1-F6EECF244321}">
                <p14:modId xmlns:p14="http://schemas.microsoft.com/office/powerpoint/2010/main" val="2938572115"/>
              </p:ext>
            </p:extLst>
          </p:nvPr>
        </p:nvGraphicFramePr>
        <p:xfrm>
          <a:off x="494198" y="2172969"/>
          <a:ext cx="4663836" cy="2288831"/>
        </p:xfrm>
        <a:graphic>
          <a:graphicData uri="http://schemas.openxmlformats.org/presentationml/2006/ole">
            <mc:AlternateContent xmlns:mc="http://schemas.openxmlformats.org/markup-compatibility/2006">
              <mc:Choice xmlns:v="urn:schemas-microsoft-com:vml" Requires="v">
                <p:oleObj spid="_x0000_s14389" name="Equation" r:id="rId3" imgW="1981080" imgH="965160" progId="">
                  <p:embed/>
                </p:oleObj>
              </mc:Choice>
              <mc:Fallback>
                <p:oleObj name="Equation" r:id="rId3" imgW="1981080" imgH="965160" progId="">
                  <p:embed/>
                  <p:pic>
                    <p:nvPicPr>
                      <p:cNvPr id="7" name="对象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198" y="2172969"/>
                        <a:ext cx="4663836" cy="2288831"/>
                      </a:xfrm>
                      <a:prstGeom prst="rect">
                        <a:avLst/>
                      </a:prstGeom>
                      <a:noFill/>
                      <a:extLst/>
                    </p:spPr>
                  </p:pic>
                </p:oleObj>
              </mc:Fallback>
            </mc:AlternateContent>
          </a:graphicData>
        </a:graphic>
      </p:graphicFrame>
      <p:sp>
        <p:nvSpPr>
          <p:cNvPr id="39" name="矩形 38"/>
          <p:cNvSpPr/>
          <p:nvPr/>
        </p:nvSpPr>
        <p:spPr>
          <a:xfrm>
            <a:off x="494198" y="1273607"/>
            <a:ext cx="6642133" cy="523220"/>
          </a:xfrm>
          <a:prstGeom prst="rect">
            <a:avLst/>
          </a:prstGeom>
        </p:spPr>
        <p:txBody>
          <a:bodyPr wrap="square">
            <a:spAutoFit/>
          </a:bodyPr>
          <a:lstStyle/>
          <a:p>
            <a:r>
              <a:rPr lang="zh-CN" altLang="zh-CN" sz="2800" b="1" dirty="0">
                <a:latin typeface="微软雅黑" panose="020B0503020204020204" pitchFamily="34" charset="-122"/>
                <a:ea typeface="微软雅黑" panose="020B0503020204020204" pitchFamily="34" charset="-122"/>
              </a:rPr>
              <a:t>对于同一层中的两个子系统，如</a:t>
            </a:r>
            <a:endParaRPr lang="zh-CN" altLang="en-US" sz="2800" b="1" dirty="0">
              <a:latin typeface="微软雅黑" panose="020B0503020204020204" pitchFamily="34" charset="-122"/>
              <a:ea typeface="微软雅黑" panose="020B0503020204020204" pitchFamily="34" charset="-122"/>
            </a:endParaRPr>
          </a:p>
        </p:txBody>
      </p:sp>
      <p:sp>
        <p:nvSpPr>
          <p:cNvPr id="40" name="矩形 39"/>
          <p:cNvSpPr/>
          <p:nvPr/>
        </p:nvSpPr>
        <p:spPr>
          <a:xfrm>
            <a:off x="494198" y="4979904"/>
            <a:ext cx="11346820" cy="562526"/>
          </a:xfrm>
          <a:prstGeom prst="rect">
            <a:avLst/>
          </a:prstGeom>
        </p:spPr>
        <p:txBody>
          <a:bodyPr wrap="square">
            <a:spAutoFit/>
          </a:bodyPr>
          <a:lstStyle/>
          <a:p>
            <a:pPr>
              <a:lnSpc>
                <a:spcPts val="4000"/>
              </a:lnSpc>
            </a:pPr>
            <a:r>
              <a:rPr lang="zh-CN" altLang="en-US" sz="2800" b="1" dirty="0">
                <a:latin typeface="微软雅黑" panose="020B0503020204020204" pitchFamily="34" charset="-122"/>
                <a:ea typeface="微软雅黑" panose="020B0503020204020204" pitchFamily="34" charset="-122"/>
              </a:rPr>
              <a:t>对于传统的信息系统，</a:t>
            </a:r>
            <a:r>
              <a:rPr lang="zh-CN" altLang="zh-CN" sz="2800" b="1" dirty="0">
                <a:latin typeface="微软雅黑" panose="020B0503020204020204" pitchFamily="34" charset="-122"/>
                <a:ea typeface="微软雅黑" panose="020B0503020204020204" pitchFamily="34" charset="-122"/>
              </a:rPr>
              <a:t>这两个系统用矩阵表示时大部分元素值一样</a:t>
            </a:r>
            <a:endParaRPr lang="en-US" altLang="zh-CN" sz="2800" b="1" dirty="0">
              <a:latin typeface="微软雅黑" panose="020B0503020204020204" pitchFamily="34" charset="-122"/>
              <a:ea typeface="微软雅黑" panose="020B0503020204020204" pitchFamily="34" charset="-122"/>
            </a:endParaRPr>
          </a:p>
        </p:txBody>
      </p:sp>
      <p:graphicFrame>
        <p:nvGraphicFramePr>
          <p:cNvPr id="41" name="对象 40"/>
          <p:cNvGraphicFramePr>
            <a:graphicFrameLocks noChangeAspect="1"/>
          </p:cNvGraphicFramePr>
          <p:nvPr>
            <p:extLst>
              <p:ext uri="{D42A27DB-BD31-4B8C-83A1-F6EECF244321}">
                <p14:modId xmlns:p14="http://schemas.microsoft.com/office/powerpoint/2010/main" val="2352033884"/>
              </p:ext>
            </p:extLst>
          </p:nvPr>
        </p:nvGraphicFramePr>
        <p:xfrm>
          <a:off x="5585724" y="1330194"/>
          <a:ext cx="900434" cy="534632"/>
        </p:xfrm>
        <a:graphic>
          <a:graphicData uri="http://schemas.openxmlformats.org/presentationml/2006/ole">
            <mc:AlternateContent xmlns:mc="http://schemas.openxmlformats.org/markup-compatibility/2006">
              <mc:Choice xmlns:v="urn:schemas-microsoft-com:vml" Requires="v">
                <p:oleObj spid="_x0000_s14390" name="Equation" r:id="rId5" imgW="342720" imgH="203040" progId="">
                  <p:embed/>
                </p:oleObj>
              </mc:Choice>
              <mc:Fallback>
                <p:oleObj name="Equation" r:id="rId5" imgW="342720" imgH="203040" progId="">
                  <p:embed/>
                  <p:pic>
                    <p:nvPicPr>
                      <p:cNvPr id="23" name="对象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85724" y="1330194"/>
                        <a:ext cx="900434" cy="534632"/>
                      </a:xfrm>
                      <a:prstGeom prst="rect">
                        <a:avLst/>
                      </a:prstGeom>
                      <a:noFill/>
                      <a:extLst/>
                    </p:spPr>
                  </p:pic>
                </p:oleObj>
              </mc:Fallback>
            </mc:AlternateContent>
          </a:graphicData>
        </a:graphic>
      </p:graphicFrame>
      <p:graphicFrame>
        <p:nvGraphicFramePr>
          <p:cNvPr id="42" name="对象 41"/>
          <p:cNvGraphicFramePr>
            <a:graphicFrameLocks noChangeAspect="1"/>
          </p:cNvGraphicFramePr>
          <p:nvPr>
            <p:extLst>
              <p:ext uri="{D42A27DB-BD31-4B8C-83A1-F6EECF244321}">
                <p14:modId xmlns:p14="http://schemas.microsoft.com/office/powerpoint/2010/main" val="3428302807"/>
              </p:ext>
            </p:extLst>
          </p:nvPr>
        </p:nvGraphicFramePr>
        <p:xfrm>
          <a:off x="5313637" y="2190534"/>
          <a:ext cx="4987174" cy="2271266"/>
        </p:xfrm>
        <a:graphic>
          <a:graphicData uri="http://schemas.openxmlformats.org/presentationml/2006/ole">
            <mc:AlternateContent xmlns:mc="http://schemas.openxmlformats.org/markup-compatibility/2006">
              <mc:Choice xmlns:v="urn:schemas-microsoft-com:vml" Requires="v">
                <p:oleObj spid="_x0000_s14391" name="Equation" r:id="rId7" imgW="2133360" imgH="965160" progId="">
                  <p:embed/>
                </p:oleObj>
              </mc:Choice>
              <mc:Fallback>
                <p:oleObj name="Equation" r:id="rId7" imgW="2133360" imgH="965160" progId="">
                  <p:embed/>
                  <p:pic>
                    <p:nvPicPr>
                      <p:cNvPr id="25" name="对象 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13637" y="2190534"/>
                        <a:ext cx="4987174" cy="2271266"/>
                      </a:xfrm>
                      <a:prstGeom prst="rect">
                        <a:avLst/>
                      </a:prstGeom>
                      <a:noFill/>
                      <a:extLst/>
                    </p:spPr>
                  </p:pic>
                </p:oleObj>
              </mc:Fallback>
            </mc:AlternateContent>
          </a:graphicData>
        </a:graphic>
      </p:graphicFrame>
    </p:spTree>
    <p:extLst>
      <p:ext uri="{BB962C8B-B14F-4D97-AF65-F5344CB8AC3E}">
        <p14:creationId xmlns:p14="http://schemas.microsoft.com/office/powerpoint/2010/main" val="1492611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5400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567745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传统信息系统的确定性</a:t>
            </a:r>
          </a:p>
        </p:txBody>
      </p:sp>
      <p:sp>
        <p:nvSpPr>
          <p:cNvPr id="32" name="灯片编号占位符 4">
            <a:extLst>
              <a:ext uri="{FF2B5EF4-FFF2-40B4-BE49-F238E27FC236}">
                <a16:creationId xmlns:a16="http://schemas.microsoft.com/office/drawing/2014/main" id="{36F66757-B10D-4870-8AA1-913B67AA0E2F}"/>
              </a:ext>
            </a:extLst>
          </p:cNvPr>
          <p:cNvSpPr>
            <a:spLocks noGrp="1"/>
          </p:cNvSpPr>
          <p:nvPr>
            <p:ph type="sldNum" sz="quarter" idx="12"/>
          </p:nvPr>
        </p:nvSpPr>
        <p:spPr>
          <a:xfrm>
            <a:off x="8610600" y="6356350"/>
            <a:ext cx="2743200" cy="365125"/>
          </a:xfrm>
        </p:spPr>
        <p:txBody>
          <a:bodyPr/>
          <a:lstStyle/>
          <a:p>
            <a:fld id="{0C913308-F349-4B6D-A68A-DD1791B4A57B}" type="slidenum">
              <a:rPr lang="zh-CN" altLang="en-US" smtClean="0"/>
              <a:pPr/>
              <a:t>16</a:t>
            </a:fld>
            <a:endParaRPr lang="zh-CN" altLang="en-US"/>
          </a:p>
        </p:txBody>
      </p:sp>
      <p:sp>
        <p:nvSpPr>
          <p:cNvPr id="35" name="Rectangle 19">
            <a:extLst>
              <a:ext uri="{FF2B5EF4-FFF2-40B4-BE49-F238E27FC236}">
                <a16:creationId xmlns:a16="http://schemas.microsoft.com/office/drawing/2014/main" id="{8695A75B-6421-410A-9060-63B5D2751219}"/>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8" name="Rectangle 21">
            <a:extLst>
              <a:ext uri="{FF2B5EF4-FFF2-40B4-BE49-F238E27FC236}">
                <a16:creationId xmlns:a16="http://schemas.microsoft.com/office/drawing/2014/main" id="{7E34DE15-C6BF-477B-A045-D223E147CC65}"/>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4" name="矩形 13"/>
          <p:cNvSpPr/>
          <p:nvPr/>
        </p:nvSpPr>
        <p:spPr>
          <a:xfrm>
            <a:off x="521906" y="1319687"/>
            <a:ext cx="11457657" cy="1150251"/>
          </a:xfrm>
          <a:prstGeom prst="rect">
            <a:avLst/>
          </a:prstGeom>
        </p:spPr>
        <p:txBody>
          <a:bodyPr wrap="square">
            <a:spAutoFit/>
          </a:bodyPr>
          <a:lstStyle/>
          <a:p>
            <a:pPr>
              <a:lnSpc>
                <a:spcPct val="120000"/>
              </a:lnSpc>
            </a:pPr>
            <a:r>
              <a:rPr lang="zh-CN" altLang="zh-CN" sz="2800" b="1" dirty="0">
                <a:latin typeface="微软雅黑" panose="020B0503020204020204" pitchFamily="34" charset="-122"/>
                <a:ea typeface="微软雅黑" panose="020B0503020204020204" pitchFamily="34" charset="-122"/>
              </a:rPr>
              <a:t>对于</a:t>
            </a:r>
            <a:r>
              <a:rPr lang="zh-CN" altLang="en-US" sz="2800" b="1" dirty="0">
                <a:latin typeface="微软雅黑" panose="020B0503020204020204" pitchFamily="34" charset="-122"/>
                <a:ea typeface="微软雅黑" panose="020B0503020204020204" pitchFamily="34" charset="-122"/>
              </a:rPr>
              <a:t>传统信息系统，只要设定了输入和各个输入之间的关系，其输出也是</a:t>
            </a:r>
            <a:r>
              <a:rPr lang="zh-CN" altLang="en-US" sz="3200" b="1" dirty="0">
                <a:solidFill>
                  <a:srgbClr val="FF0000"/>
                </a:solidFill>
                <a:latin typeface="微软雅黑" panose="020B0503020204020204" pitchFamily="34" charset="-122"/>
                <a:ea typeface="微软雅黑" panose="020B0503020204020204" pitchFamily="34" charset="-122"/>
              </a:rPr>
              <a:t>确定</a:t>
            </a:r>
            <a:r>
              <a:rPr lang="zh-CN" altLang="en-US" sz="2800" b="1" dirty="0">
                <a:latin typeface="微软雅黑" panose="020B0503020204020204" pitchFamily="34" charset="-122"/>
                <a:ea typeface="微软雅黑" panose="020B0503020204020204" pitchFamily="34" charset="-122"/>
              </a:rPr>
              <a:t>的，而与实验次数无关</a:t>
            </a:r>
          </a:p>
        </p:txBody>
      </p:sp>
      <p:graphicFrame>
        <p:nvGraphicFramePr>
          <p:cNvPr id="15" name="对象 14">
            <a:extLst>
              <a:ext uri="{FF2B5EF4-FFF2-40B4-BE49-F238E27FC236}">
                <a16:creationId xmlns:a16="http://schemas.microsoft.com/office/drawing/2014/main" id="{A0C70232-09BB-41B2-929C-B917C9B1E84F}"/>
              </a:ext>
            </a:extLst>
          </p:cNvPr>
          <p:cNvGraphicFramePr>
            <a:graphicFrameLocks noChangeAspect="1"/>
          </p:cNvGraphicFramePr>
          <p:nvPr>
            <p:extLst>
              <p:ext uri="{D42A27DB-BD31-4B8C-83A1-F6EECF244321}">
                <p14:modId xmlns:p14="http://schemas.microsoft.com/office/powerpoint/2010/main" val="1781746616"/>
              </p:ext>
            </p:extLst>
          </p:nvPr>
        </p:nvGraphicFramePr>
        <p:xfrm>
          <a:off x="3408438" y="3782094"/>
          <a:ext cx="4632318" cy="2272631"/>
        </p:xfrm>
        <a:graphic>
          <a:graphicData uri="http://schemas.openxmlformats.org/presentationml/2006/ole">
            <mc:AlternateContent xmlns:mc="http://schemas.openxmlformats.org/markup-compatibility/2006">
              <mc:Choice xmlns:v="urn:schemas-microsoft-com:vml" Requires="v">
                <p:oleObj spid="_x0000_s15378" name="Equation" r:id="rId3" imgW="1981080" imgH="965160" progId="">
                  <p:embed/>
                </p:oleObj>
              </mc:Choice>
              <mc:Fallback>
                <p:oleObj name="Equation" r:id="rId3" imgW="1981080" imgH="965160" progId="">
                  <p:embed/>
                  <p:pic>
                    <p:nvPicPr>
                      <p:cNvPr id="46" name="对象 45">
                        <a:extLst>
                          <a:ext uri="{FF2B5EF4-FFF2-40B4-BE49-F238E27FC236}">
                            <a16:creationId xmlns:a16="http://schemas.microsoft.com/office/drawing/2014/main" id="{A0C70232-09BB-41B2-929C-B917C9B1E8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8438" y="3782094"/>
                        <a:ext cx="4632318" cy="2272631"/>
                      </a:xfrm>
                      <a:prstGeom prst="rect">
                        <a:avLst/>
                      </a:prstGeom>
                      <a:noFill/>
                      <a:extLst/>
                    </p:spPr>
                  </p:pic>
                </p:oleObj>
              </mc:Fallback>
            </mc:AlternateContent>
          </a:graphicData>
        </a:graphic>
      </p:graphicFrame>
      <p:sp>
        <p:nvSpPr>
          <p:cNvPr id="16" name="矩形 15"/>
          <p:cNvSpPr/>
          <p:nvPr/>
        </p:nvSpPr>
        <p:spPr>
          <a:xfrm>
            <a:off x="1450430" y="2859152"/>
            <a:ext cx="9725739" cy="605294"/>
          </a:xfrm>
          <a:prstGeom prst="rect">
            <a:avLst/>
          </a:prstGeom>
        </p:spPr>
        <p:txBody>
          <a:bodyPr wrap="none">
            <a:spAutoFit/>
          </a:bodyPr>
          <a:lstStyle/>
          <a:p>
            <a:pPr>
              <a:lnSpc>
                <a:spcPts val="4000"/>
              </a:lnSpc>
            </a:pPr>
            <a:r>
              <a:rPr lang="zh-CN" altLang="en-US" sz="2400" b="1" kern="100" dirty="0">
                <a:latin typeface="微软雅黑" panose="020B0503020204020204" pitchFamily="34" charset="-122"/>
                <a:ea typeface="微软雅黑" panose="020B0503020204020204" pitchFamily="34" charset="-122"/>
                <a:cs typeface="Times New Roman" panose="02020603050405020304" pitchFamily="18" charset="0"/>
              </a:rPr>
              <a:t>即对于多次实验，网络层矩阵参数不发生改变，即下面的矩阵是稳定的</a:t>
            </a:r>
            <a:endParaRPr lang="en-US" altLang="zh-CN" sz="24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191803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sp>
        <p:nvSpPr>
          <p:cNvPr id="4" name="平行四边形 3"/>
          <p:cNvSpPr/>
          <p:nvPr/>
        </p:nvSpPr>
        <p:spPr>
          <a:xfrm>
            <a:off x="3639884" y="1"/>
            <a:ext cx="5521832" cy="4127500"/>
          </a:xfrm>
          <a:custGeom>
            <a:avLst/>
            <a:gdLst>
              <a:gd name="connsiteX0" fmla="*/ 0 w 6131432"/>
              <a:gd name="connsiteY0" fmla="*/ 6845300 h 6845300"/>
              <a:gd name="connsiteX1" fmla="*/ 1532858 w 6131432"/>
              <a:gd name="connsiteY1" fmla="*/ 0 h 6845300"/>
              <a:gd name="connsiteX2" fmla="*/ 6131432 w 6131432"/>
              <a:gd name="connsiteY2" fmla="*/ 0 h 6845300"/>
              <a:gd name="connsiteX3" fmla="*/ 4598574 w 6131432"/>
              <a:gd name="connsiteY3" fmla="*/ 6845300 h 6845300"/>
              <a:gd name="connsiteX4" fmla="*/ 0 w 6131432"/>
              <a:gd name="connsiteY4" fmla="*/ 6845300 h 6845300"/>
              <a:gd name="connsiteX0" fmla="*/ 0 w 5521832"/>
              <a:gd name="connsiteY0" fmla="*/ 4127500 h 6845300"/>
              <a:gd name="connsiteX1" fmla="*/ 923258 w 5521832"/>
              <a:gd name="connsiteY1" fmla="*/ 0 h 6845300"/>
              <a:gd name="connsiteX2" fmla="*/ 5521832 w 5521832"/>
              <a:gd name="connsiteY2" fmla="*/ 0 h 6845300"/>
              <a:gd name="connsiteX3" fmla="*/ 3988974 w 5521832"/>
              <a:gd name="connsiteY3" fmla="*/ 6845300 h 6845300"/>
              <a:gd name="connsiteX4" fmla="*/ 0 w 5521832"/>
              <a:gd name="connsiteY4" fmla="*/ 4127500 h 6845300"/>
              <a:gd name="connsiteX0" fmla="*/ 0 w 5521832"/>
              <a:gd name="connsiteY0" fmla="*/ 4127500 h 4127500"/>
              <a:gd name="connsiteX1" fmla="*/ 923258 w 5521832"/>
              <a:gd name="connsiteY1" fmla="*/ 0 h 4127500"/>
              <a:gd name="connsiteX2" fmla="*/ 5521832 w 5521832"/>
              <a:gd name="connsiteY2" fmla="*/ 0 h 4127500"/>
              <a:gd name="connsiteX3" fmla="*/ 4598574 w 5521832"/>
              <a:gd name="connsiteY3" fmla="*/ 4114800 h 4127500"/>
              <a:gd name="connsiteX4" fmla="*/ 0 w 5521832"/>
              <a:gd name="connsiteY4" fmla="*/ 4127500 h 4127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1832" h="4127500">
                <a:moveTo>
                  <a:pt x="0" y="4127500"/>
                </a:moveTo>
                <a:lnTo>
                  <a:pt x="923258" y="0"/>
                </a:lnTo>
                <a:lnTo>
                  <a:pt x="5521832" y="0"/>
                </a:lnTo>
                <a:lnTo>
                  <a:pt x="4598574" y="4114800"/>
                </a:lnTo>
                <a:lnTo>
                  <a:pt x="0" y="4127500"/>
                </a:lnTo>
                <a:close/>
              </a:path>
            </a:pathLst>
          </a:custGeom>
          <a:solidFill>
            <a:srgbClr val="FF9900">
              <a:alpha val="80000"/>
            </a:srgbClr>
          </a:solidFill>
          <a:ln>
            <a:noFill/>
          </a:ln>
          <a:effectLst>
            <a:outerShdw blurRad="2667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7" name="文本框 6"/>
          <p:cNvSpPr txBox="1"/>
          <p:nvPr/>
        </p:nvSpPr>
        <p:spPr>
          <a:xfrm>
            <a:off x="5795962" y="790610"/>
            <a:ext cx="1392238" cy="1107996"/>
          </a:xfrm>
          <a:prstGeom prst="rect">
            <a:avLst/>
          </a:prstGeom>
          <a:noFill/>
          <a:effectLst>
            <a:innerShdw blurRad="63500" dist="50800" dir="13500000">
              <a:prstClr val="black">
                <a:alpha val="50000"/>
              </a:prstClr>
            </a:innerShdw>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6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02</a:t>
            </a:r>
            <a:endParaRPr kumimoji="0" lang="zh-CN" altLang="en-US" sz="66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cxnSp>
        <p:nvCxnSpPr>
          <p:cNvPr id="9" name="直接连接符 8"/>
          <p:cNvCxnSpPr/>
          <p:nvPr/>
        </p:nvCxnSpPr>
        <p:spPr>
          <a:xfrm>
            <a:off x="4699000" y="1905000"/>
            <a:ext cx="3492500" cy="0"/>
          </a:xfrm>
          <a:prstGeom prst="line">
            <a:avLst/>
          </a:prstGeom>
          <a:ln w="28575">
            <a:solidFill>
              <a:srgbClr val="CC0000"/>
            </a:solidFill>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4089400" y="2395390"/>
            <a:ext cx="4622800" cy="2800767"/>
          </a:xfrm>
          <a:prstGeom prst="rect">
            <a:avLst/>
          </a:prstGeom>
          <a:noFill/>
        </p:spPr>
        <p:txBody>
          <a:bodyPr wrap="square" rtlCol="0">
            <a:spAutoFit/>
          </a:bodyPr>
          <a:lstStyle/>
          <a:p>
            <a:pPr algn="ctr">
              <a:defRPr/>
            </a:pPr>
            <a:r>
              <a:rPr lang="zh-CN" altLang="en-US" sz="4400" b="1" dirty="0">
                <a:solidFill>
                  <a:prstClr val="white"/>
                </a:solidFill>
                <a:latin typeface="微软雅黑" panose="020B0503020204020204" pitchFamily="34" charset="-122"/>
                <a:ea typeface="微软雅黑" panose="020B0503020204020204" pitchFamily="34" charset="-122"/>
              </a:rPr>
              <a:t>区块链信息系统的优点与缺陷</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4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4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210546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直角三角形 20">
            <a:extLst>
              <a:ext uri="{FF2B5EF4-FFF2-40B4-BE49-F238E27FC236}">
                <a16:creationId xmlns:a16="http://schemas.microsoft.com/office/drawing/2014/main" id="{23BEB4F8-9870-44BA-9046-EA3089505701}"/>
              </a:ext>
            </a:extLst>
          </p:cNvPr>
          <p:cNvSpPr/>
          <p:nvPr/>
        </p:nvSpPr>
        <p:spPr>
          <a:xfrm rot="5400000">
            <a:off x="48452" y="4252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29403" y="42520"/>
            <a:ext cx="4801014"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216449" y="77715"/>
            <a:ext cx="5051287"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区块链基础技术架构</a:t>
            </a:r>
          </a:p>
        </p:txBody>
      </p:sp>
      <p:pic>
        <p:nvPicPr>
          <p:cNvPr id="48" name="图片 47">
            <a:extLst>
              <a:ext uri="{FF2B5EF4-FFF2-40B4-BE49-F238E27FC236}">
                <a16:creationId xmlns:a16="http://schemas.microsoft.com/office/drawing/2014/main" id="{31D420DD-600D-489C-8ECC-76587F26C340}"/>
              </a:ext>
            </a:extLst>
          </p:cNvPr>
          <p:cNvPicPr>
            <a:picLocks noChangeAspect="1"/>
          </p:cNvPicPr>
          <p:nvPr/>
        </p:nvPicPr>
        <p:blipFill>
          <a:blip r:embed="rId2"/>
          <a:stretch>
            <a:fillRect/>
          </a:stretch>
        </p:blipFill>
        <p:spPr>
          <a:xfrm>
            <a:off x="3974068" y="0"/>
            <a:ext cx="8199629" cy="6858000"/>
          </a:xfrm>
          <a:prstGeom prst="rect">
            <a:avLst/>
          </a:prstGeom>
        </p:spPr>
      </p:pic>
      <p:sp>
        <p:nvSpPr>
          <p:cNvPr id="2" name="矩形 1">
            <a:extLst>
              <a:ext uri="{FF2B5EF4-FFF2-40B4-BE49-F238E27FC236}">
                <a16:creationId xmlns:a16="http://schemas.microsoft.com/office/drawing/2014/main" id="{81011B23-C4D3-4A85-9E99-02A101F80CD2}"/>
              </a:ext>
            </a:extLst>
          </p:cNvPr>
          <p:cNvSpPr/>
          <p:nvPr/>
        </p:nvSpPr>
        <p:spPr>
          <a:xfrm>
            <a:off x="516833" y="2608878"/>
            <a:ext cx="3260035" cy="1815882"/>
          </a:xfrm>
          <a:prstGeom prst="rect">
            <a:avLst/>
          </a:prstGeom>
          <a:ln w="28575">
            <a:solidFill>
              <a:srgbClr val="CC0000"/>
            </a:solidFill>
          </a:ln>
        </p:spPr>
        <p:txBody>
          <a:bodyPr wrap="square">
            <a:spAutoFit/>
          </a:bodyPr>
          <a:lstStyle/>
          <a:p>
            <a:r>
              <a:rPr lang="zh-CN" altLang="en-US" sz="2800" b="1" dirty="0">
                <a:latin typeface="微软雅黑" panose="020B0503020204020204" pitchFamily="34" charset="-122"/>
                <a:ea typeface="微软雅黑" panose="020B0503020204020204" pitchFamily="34" charset="-122"/>
              </a:rPr>
              <a:t>根据目前区块链的发展趋势,将区块链的技术框架分为4个模块</a:t>
            </a:r>
          </a:p>
        </p:txBody>
      </p:sp>
    </p:spTree>
    <p:extLst>
      <p:ext uri="{BB962C8B-B14F-4D97-AF65-F5344CB8AC3E}">
        <p14:creationId xmlns:p14="http://schemas.microsoft.com/office/powerpoint/2010/main" val="533136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6778901"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7138504"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区块链信息系统的优点与缺陷</a:t>
            </a:r>
          </a:p>
        </p:txBody>
      </p:sp>
      <p:cxnSp>
        <p:nvCxnSpPr>
          <p:cNvPr id="8" name="直接箭头连接符 7">
            <a:extLst>
              <a:ext uri="{FF2B5EF4-FFF2-40B4-BE49-F238E27FC236}">
                <a16:creationId xmlns:a16="http://schemas.microsoft.com/office/drawing/2014/main" id="{F8883B11-A87B-4425-9247-EB2FAC3F3051}"/>
              </a:ext>
            </a:extLst>
          </p:cNvPr>
          <p:cNvCxnSpPr/>
          <p:nvPr/>
        </p:nvCxnSpPr>
        <p:spPr>
          <a:xfrm flipV="1">
            <a:off x="5804452" y="2574236"/>
            <a:ext cx="0" cy="2812145"/>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接箭头连接符 8">
            <a:extLst>
              <a:ext uri="{FF2B5EF4-FFF2-40B4-BE49-F238E27FC236}">
                <a16:creationId xmlns:a16="http://schemas.microsoft.com/office/drawing/2014/main" id="{C000DD0A-6558-4064-9FD0-81CF9B3315F9}"/>
              </a:ext>
            </a:extLst>
          </p:cNvPr>
          <p:cNvCxnSpPr/>
          <p:nvPr/>
        </p:nvCxnSpPr>
        <p:spPr>
          <a:xfrm flipH="1" flipV="1">
            <a:off x="4631635" y="3160645"/>
            <a:ext cx="1172817" cy="2225736"/>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接箭头连接符 9">
            <a:extLst>
              <a:ext uri="{FF2B5EF4-FFF2-40B4-BE49-F238E27FC236}">
                <a16:creationId xmlns:a16="http://schemas.microsoft.com/office/drawing/2014/main" id="{08869766-B337-4A42-ACE3-B1B7261A9AAF}"/>
              </a:ext>
            </a:extLst>
          </p:cNvPr>
          <p:cNvCxnSpPr/>
          <p:nvPr/>
        </p:nvCxnSpPr>
        <p:spPr>
          <a:xfrm flipH="1" flipV="1">
            <a:off x="3571461" y="5297558"/>
            <a:ext cx="2232991" cy="88823"/>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A07F9395-47AE-4BCF-A5BB-4AD6AA90711F}"/>
              </a:ext>
            </a:extLst>
          </p:cNvPr>
          <p:cNvCxnSpPr>
            <a:cxnSpLocks/>
          </p:cNvCxnSpPr>
          <p:nvPr/>
        </p:nvCxnSpPr>
        <p:spPr>
          <a:xfrm flipV="1">
            <a:off x="5804452" y="3409123"/>
            <a:ext cx="874644" cy="197725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F8F47F55-4191-424D-B318-E926D0CD89EA}"/>
              </a:ext>
            </a:extLst>
          </p:cNvPr>
          <p:cNvCxnSpPr/>
          <p:nvPr/>
        </p:nvCxnSpPr>
        <p:spPr>
          <a:xfrm>
            <a:off x="5804452" y="5386381"/>
            <a:ext cx="2405270" cy="35843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a:extLst>
              <a:ext uri="{FF2B5EF4-FFF2-40B4-BE49-F238E27FC236}">
                <a16:creationId xmlns:a16="http://schemas.microsoft.com/office/drawing/2014/main" id="{1C4D831D-97B6-41A5-9184-37C092F4B9AF}"/>
              </a:ext>
            </a:extLst>
          </p:cNvPr>
          <p:cNvCxnSpPr/>
          <p:nvPr/>
        </p:nvCxnSpPr>
        <p:spPr>
          <a:xfrm flipV="1">
            <a:off x="5804452" y="4114802"/>
            <a:ext cx="2405270" cy="122716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5" name="矩形 14">
            <a:extLst>
              <a:ext uri="{FF2B5EF4-FFF2-40B4-BE49-F238E27FC236}">
                <a16:creationId xmlns:a16="http://schemas.microsoft.com/office/drawing/2014/main" id="{F940ED65-7477-4ADA-9D3F-3688693E7B6D}"/>
              </a:ext>
            </a:extLst>
          </p:cNvPr>
          <p:cNvSpPr/>
          <p:nvPr/>
        </p:nvSpPr>
        <p:spPr>
          <a:xfrm>
            <a:off x="4128932" y="5360821"/>
            <a:ext cx="1010213"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平台</a:t>
            </a:r>
            <a:r>
              <a:rPr lang="en-US" altLang="zh-CN" sz="2400" b="1" dirty="0">
                <a:latin typeface="微软雅黑" panose="020B0503020204020204" pitchFamily="34" charset="-122"/>
                <a:ea typeface="微软雅黑" panose="020B0503020204020204" pitchFamily="34" charset="-122"/>
              </a:rPr>
              <a:t>B</a:t>
            </a:r>
          </a:p>
        </p:txBody>
      </p:sp>
      <p:sp>
        <p:nvSpPr>
          <p:cNvPr id="16" name="矩形 15">
            <a:extLst>
              <a:ext uri="{FF2B5EF4-FFF2-40B4-BE49-F238E27FC236}">
                <a16:creationId xmlns:a16="http://schemas.microsoft.com/office/drawing/2014/main" id="{F41F460A-8C21-4870-AC33-3CA310A5F114}"/>
              </a:ext>
            </a:extLst>
          </p:cNvPr>
          <p:cNvSpPr/>
          <p:nvPr/>
        </p:nvSpPr>
        <p:spPr>
          <a:xfrm>
            <a:off x="4109696" y="4032052"/>
            <a:ext cx="1031051"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网络</a:t>
            </a:r>
            <a:r>
              <a:rPr lang="en-US" altLang="zh-CN" sz="2400" b="1" dirty="0">
                <a:latin typeface="微软雅黑" panose="020B0503020204020204" pitchFamily="34" charset="-122"/>
                <a:ea typeface="微软雅黑" panose="020B0503020204020204" pitchFamily="34" charset="-122"/>
              </a:rPr>
              <a:t>A</a:t>
            </a:r>
          </a:p>
        </p:txBody>
      </p:sp>
      <p:sp>
        <p:nvSpPr>
          <p:cNvPr id="17" name="矩形 16">
            <a:extLst>
              <a:ext uri="{FF2B5EF4-FFF2-40B4-BE49-F238E27FC236}">
                <a16:creationId xmlns:a16="http://schemas.microsoft.com/office/drawing/2014/main" id="{616B7C71-4390-4962-B801-683428D183BD}"/>
              </a:ext>
            </a:extLst>
          </p:cNvPr>
          <p:cNvSpPr/>
          <p:nvPr/>
        </p:nvSpPr>
        <p:spPr>
          <a:xfrm>
            <a:off x="4807063" y="2639036"/>
            <a:ext cx="992579"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时间</a:t>
            </a:r>
            <a:r>
              <a:rPr lang="en-US" altLang="zh-CN" sz="2400" b="1" dirty="0">
                <a:latin typeface="微软雅黑" panose="020B0503020204020204" pitchFamily="34" charset="-122"/>
                <a:ea typeface="微软雅黑" panose="020B0503020204020204" pitchFamily="34" charset="-122"/>
              </a:rPr>
              <a:t>T</a:t>
            </a:r>
            <a:endParaRPr lang="zh-CN" altLang="en-US" sz="2400" b="1" dirty="0">
              <a:latin typeface="微软雅黑" panose="020B0503020204020204" pitchFamily="34" charset="-122"/>
              <a:ea typeface="微软雅黑" panose="020B0503020204020204" pitchFamily="34" charset="-122"/>
            </a:endParaRPr>
          </a:p>
        </p:txBody>
      </p:sp>
      <p:sp>
        <p:nvSpPr>
          <p:cNvPr id="18" name="矩形 17">
            <a:extLst>
              <a:ext uri="{FF2B5EF4-FFF2-40B4-BE49-F238E27FC236}">
                <a16:creationId xmlns:a16="http://schemas.microsoft.com/office/drawing/2014/main" id="{DCA8C014-6EA8-432E-BDE5-3E17D9ED4D3A}"/>
              </a:ext>
            </a:extLst>
          </p:cNvPr>
          <p:cNvSpPr/>
          <p:nvPr/>
        </p:nvSpPr>
        <p:spPr>
          <a:xfrm>
            <a:off x="6718287" y="3276483"/>
            <a:ext cx="1622560"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支撑软件</a:t>
            </a:r>
            <a:r>
              <a:rPr lang="en-US" altLang="zh-CN" sz="2400" b="1" dirty="0">
                <a:latin typeface="微软雅黑" panose="020B0503020204020204" pitchFamily="34" charset="-122"/>
                <a:ea typeface="微软雅黑" panose="020B0503020204020204" pitchFamily="34" charset="-122"/>
              </a:rPr>
              <a:t>C</a:t>
            </a:r>
          </a:p>
        </p:txBody>
      </p:sp>
      <p:sp>
        <p:nvSpPr>
          <p:cNvPr id="19" name="矩形 18">
            <a:extLst>
              <a:ext uri="{FF2B5EF4-FFF2-40B4-BE49-F238E27FC236}">
                <a16:creationId xmlns:a16="http://schemas.microsoft.com/office/drawing/2014/main" id="{55A9640B-6DBD-4C5F-83B1-E90B7BB0FED9}"/>
              </a:ext>
            </a:extLst>
          </p:cNvPr>
          <p:cNvSpPr/>
          <p:nvPr/>
        </p:nvSpPr>
        <p:spPr>
          <a:xfrm>
            <a:off x="7349213" y="4498483"/>
            <a:ext cx="1659429"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应用软件</a:t>
            </a:r>
            <a:r>
              <a:rPr lang="en-US" altLang="zh-CN" sz="2400" b="1" dirty="0">
                <a:latin typeface="微软雅黑" panose="020B0503020204020204" pitchFamily="34" charset="-122"/>
                <a:ea typeface="微软雅黑" panose="020B0503020204020204" pitchFamily="34" charset="-122"/>
              </a:rPr>
              <a:t>D</a:t>
            </a:r>
          </a:p>
        </p:txBody>
      </p:sp>
      <p:sp>
        <p:nvSpPr>
          <p:cNvPr id="20" name="矩形 19">
            <a:extLst>
              <a:ext uri="{FF2B5EF4-FFF2-40B4-BE49-F238E27FC236}">
                <a16:creationId xmlns:a16="http://schemas.microsoft.com/office/drawing/2014/main" id="{35914D6C-48DC-43CA-8312-492CDAAED0CD}"/>
              </a:ext>
            </a:extLst>
          </p:cNvPr>
          <p:cNvSpPr/>
          <p:nvPr/>
        </p:nvSpPr>
        <p:spPr>
          <a:xfrm>
            <a:off x="6363097" y="5549665"/>
            <a:ext cx="976549"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数据</a:t>
            </a:r>
            <a:r>
              <a:rPr lang="en-US" altLang="zh-CN" sz="2400" b="1" dirty="0">
                <a:latin typeface="微软雅黑" panose="020B0503020204020204" pitchFamily="34" charset="-122"/>
                <a:ea typeface="微软雅黑" panose="020B0503020204020204" pitchFamily="34" charset="-122"/>
              </a:rPr>
              <a:t>E</a:t>
            </a:r>
          </a:p>
        </p:txBody>
      </p:sp>
      <p:sp>
        <p:nvSpPr>
          <p:cNvPr id="26" name="矩形 25">
            <a:extLst>
              <a:ext uri="{FF2B5EF4-FFF2-40B4-BE49-F238E27FC236}">
                <a16:creationId xmlns:a16="http://schemas.microsoft.com/office/drawing/2014/main" id="{5203D37C-D721-49B3-BE35-184C3740DF58}"/>
              </a:ext>
            </a:extLst>
          </p:cNvPr>
          <p:cNvSpPr/>
          <p:nvPr/>
        </p:nvSpPr>
        <p:spPr>
          <a:xfrm>
            <a:off x="467139" y="1584979"/>
            <a:ext cx="11290851" cy="584775"/>
          </a:xfrm>
          <a:prstGeom prst="rect">
            <a:avLst/>
          </a:prstGeom>
        </p:spPr>
        <p:txBody>
          <a:bodyPr wrap="square">
            <a:spAutoFit/>
          </a:bodyPr>
          <a:lstStyle/>
          <a:p>
            <a:pPr algn="ctr"/>
            <a:r>
              <a:rPr lang="zh-CN" altLang="en-US" sz="3200" b="1" dirty="0">
                <a:latin typeface="微软雅黑" panose="020B0503020204020204" pitchFamily="34" charset="-122"/>
                <a:ea typeface="微软雅黑" panose="020B0503020204020204" pitchFamily="34" charset="-122"/>
              </a:rPr>
              <a:t>区块链的特点主要体现在网络层、共识层和应用软件层</a:t>
            </a:r>
          </a:p>
        </p:txBody>
      </p:sp>
    </p:spTree>
    <p:extLst>
      <p:ext uri="{BB962C8B-B14F-4D97-AF65-F5344CB8AC3E}">
        <p14:creationId xmlns:p14="http://schemas.microsoft.com/office/powerpoint/2010/main" val="310123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p:cTn id="6" dur="indefinite"/>
                                        <p:tgtEl>
                                          <p:spTgt spid="10"/>
                                        </p:tgtEl>
                                        <p:attrNameLst>
                                          <p:attrName>style.opacity</p:attrName>
                                        </p:attrNameLst>
                                      </p:cBhvr>
                                      <p:to>
                                        <p:strVal val="0.25"/>
                                      </p:to>
                                    </p:set>
                                    <p:animEffect filter="image" prLst="opacity: 0.25">
                                      <p:cBhvr rctx="IE">
                                        <p:cTn id="7" dur="indefinite"/>
                                        <p:tgtEl>
                                          <p:spTgt spid="10"/>
                                        </p:tgtEl>
                                      </p:cBhvr>
                                    </p:animEffect>
                                  </p:childTnLst>
                                </p:cTn>
                              </p:par>
                              <p:par>
                                <p:cTn id="8" presetID="9" presetClass="emph" presetSubtype="0" grpId="0" nodeType="withEffect">
                                  <p:stCondLst>
                                    <p:cond delay="0"/>
                                  </p:stCondLst>
                                  <p:childTnLst>
                                    <p:set>
                                      <p:cBhvr>
                                        <p:cTn id="9" dur="indefinite"/>
                                        <p:tgtEl>
                                          <p:spTgt spid="15"/>
                                        </p:tgtEl>
                                        <p:attrNameLst>
                                          <p:attrName>style.opacity</p:attrName>
                                        </p:attrNameLst>
                                      </p:cBhvr>
                                      <p:to>
                                        <p:strVal val="0.25"/>
                                      </p:to>
                                    </p:set>
                                    <p:animEffect filter="image" prLst="opacity: 0.25">
                                      <p:cBhvr rctx="IE">
                                        <p:cTn id="10" dur="indefinite"/>
                                        <p:tgtEl>
                                          <p:spTgt spid="15"/>
                                        </p:tgtEl>
                                      </p:cBhvr>
                                    </p:animEffect>
                                  </p:childTnLst>
                                </p:cTn>
                              </p:par>
                              <p:par>
                                <p:cTn id="11" presetID="9" presetClass="emph" presetSubtype="0" nodeType="withEffect">
                                  <p:stCondLst>
                                    <p:cond delay="0"/>
                                  </p:stCondLst>
                                  <p:childTnLst>
                                    <p:set>
                                      <p:cBhvr>
                                        <p:cTn id="12" dur="indefinite"/>
                                        <p:tgtEl>
                                          <p:spTgt spid="12"/>
                                        </p:tgtEl>
                                        <p:attrNameLst>
                                          <p:attrName>style.opacity</p:attrName>
                                        </p:attrNameLst>
                                      </p:cBhvr>
                                      <p:to>
                                        <p:strVal val="0.25"/>
                                      </p:to>
                                    </p:set>
                                    <p:animEffect filter="image" prLst="opacity: 0.25">
                                      <p:cBhvr rctx="IE">
                                        <p:cTn id="13" dur="indefinite"/>
                                        <p:tgtEl>
                                          <p:spTgt spid="12"/>
                                        </p:tgtEl>
                                      </p:cBhvr>
                                    </p:animEffect>
                                  </p:childTnLst>
                                </p:cTn>
                              </p:par>
                              <p:par>
                                <p:cTn id="14" presetID="9" presetClass="emph" presetSubtype="0" grpId="0" nodeType="withEffect">
                                  <p:stCondLst>
                                    <p:cond delay="0"/>
                                  </p:stCondLst>
                                  <p:childTnLst>
                                    <p:set>
                                      <p:cBhvr>
                                        <p:cTn id="15" dur="indefinite"/>
                                        <p:tgtEl>
                                          <p:spTgt spid="18"/>
                                        </p:tgtEl>
                                        <p:attrNameLst>
                                          <p:attrName>style.opacity</p:attrName>
                                        </p:attrNameLst>
                                      </p:cBhvr>
                                      <p:to>
                                        <p:strVal val="0.25"/>
                                      </p:to>
                                    </p:set>
                                    <p:animEffect filter="image" prLst="opacity: 0.25">
                                      <p:cBhvr rctx="IE">
                                        <p:cTn id="16" dur="indefinite"/>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直接连接符 16"/>
          <p:cNvCxnSpPr/>
          <p:nvPr/>
        </p:nvCxnSpPr>
        <p:spPr>
          <a:xfrm>
            <a:off x="714375" y="968376"/>
            <a:ext cx="2463800" cy="0"/>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1301750" y="254000"/>
            <a:ext cx="1876425" cy="0"/>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sp>
        <p:nvSpPr>
          <p:cNvPr id="28" name="文本框 27"/>
          <p:cNvSpPr txBox="1"/>
          <p:nvPr/>
        </p:nvSpPr>
        <p:spPr>
          <a:xfrm>
            <a:off x="756416" y="249238"/>
            <a:ext cx="2425698" cy="707886"/>
          </a:xfrm>
          <a:prstGeom prst="rect">
            <a:avLst/>
          </a:prstGeom>
          <a:solidFill>
            <a:srgbClr val="C00000"/>
          </a:solidFill>
        </p:spPr>
        <p:txBody>
          <a:bodyPr wrap="square" rtlCol="0">
            <a:spAutoFit/>
          </a:bodyPr>
          <a:lstStyle/>
          <a:p>
            <a:pPr algn="ctr"/>
            <a:r>
              <a:rPr lang="zh-CN" altLang="en-US" sz="4000" b="1" dirty="0">
                <a:solidFill>
                  <a:schemeClr val="bg1"/>
                </a:solidFill>
                <a:latin typeface="微软雅黑" panose="020B0503020204020204" pitchFamily="34" charset="-122"/>
                <a:ea typeface="微软雅黑" panose="020B0503020204020204" pitchFamily="34" charset="-122"/>
              </a:rPr>
              <a:t>目录</a:t>
            </a:r>
          </a:p>
        </p:txBody>
      </p:sp>
      <p:grpSp>
        <p:nvGrpSpPr>
          <p:cNvPr id="67" name="组合 66"/>
          <p:cNvGrpSpPr/>
          <p:nvPr/>
        </p:nvGrpSpPr>
        <p:grpSpPr>
          <a:xfrm>
            <a:off x="2682875" y="3413904"/>
            <a:ext cx="7121525" cy="1090612"/>
            <a:chOff x="2682875" y="4139460"/>
            <a:chExt cx="7121525" cy="1090612"/>
          </a:xfrm>
        </p:grpSpPr>
        <p:sp>
          <p:nvSpPr>
            <p:cNvPr id="40" name="矩形 39"/>
            <p:cNvSpPr/>
            <p:nvPr/>
          </p:nvSpPr>
          <p:spPr>
            <a:xfrm>
              <a:off x="2682875" y="4144222"/>
              <a:ext cx="7121525" cy="108585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grpSp>
          <p:nvGrpSpPr>
            <p:cNvPr id="62" name="组合 61"/>
            <p:cNvGrpSpPr/>
            <p:nvPr/>
          </p:nvGrpSpPr>
          <p:grpSpPr>
            <a:xfrm>
              <a:off x="2682875" y="4139460"/>
              <a:ext cx="1019111" cy="1090612"/>
              <a:chOff x="2682875" y="4139460"/>
              <a:chExt cx="1019111" cy="1090612"/>
            </a:xfrm>
          </p:grpSpPr>
          <p:sp>
            <p:nvSpPr>
              <p:cNvPr id="51" name="矩形 50"/>
              <p:cNvSpPr/>
              <p:nvPr/>
            </p:nvSpPr>
            <p:spPr>
              <a:xfrm>
                <a:off x="2682875" y="4139460"/>
                <a:ext cx="1019111" cy="1090612"/>
              </a:xfrm>
              <a:prstGeom prst="rect">
                <a:avLst/>
              </a:prstGeom>
              <a:solidFill>
                <a:srgbClr val="CC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52" name="文本框 51"/>
              <p:cNvSpPr txBox="1"/>
              <p:nvPr/>
            </p:nvSpPr>
            <p:spPr>
              <a:xfrm>
                <a:off x="2735262" y="4301847"/>
                <a:ext cx="914336" cy="769441"/>
              </a:xfrm>
              <a:prstGeom prst="rect">
                <a:avLst/>
              </a:prstGeom>
              <a:noFill/>
              <a:effectLst>
                <a:innerShdw blurRad="63500" dist="50800" dir="13500000">
                  <a:prstClr val="black">
                    <a:alpha val="50000"/>
                  </a:prstClr>
                </a:innerShdw>
              </a:effectLst>
            </p:spPr>
            <p:txBody>
              <a:bodyPr wrap="square" rtlCol="0">
                <a:spAutoFit/>
              </a:bodyPr>
              <a:lstStyle/>
              <a:p>
                <a:pPr algn="ctr"/>
                <a:r>
                  <a:rPr lang="en-US" altLang="zh-CN" sz="4400" b="1" dirty="0">
                    <a:solidFill>
                      <a:schemeClr val="bg1"/>
                    </a:solidFill>
                    <a:latin typeface="微软雅黑" panose="020B0503020204020204" pitchFamily="34" charset="-122"/>
                    <a:ea typeface="微软雅黑" panose="020B0503020204020204" pitchFamily="34" charset="-122"/>
                  </a:rPr>
                  <a:t>02</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grpSp>
      </p:grpSp>
      <p:grpSp>
        <p:nvGrpSpPr>
          <p:cNvPr id="68" name="组合 67"/>
          <p:cNvGrpSpPr/>
          <p:nvPr/>
        </p:nvGrpSpPr>
        <p:grpSpPr>
          <a:xfrm>
            <a:off x="2682875" y="5192260"/>
            <a:ext cx="7121525" cy="1090612"/>
            <a:chOff x="2682875" y="5560008"/>
            <a:chExt cx="7121525" cy="1090612"/>
          </a:xfrm>
        </p:grpSpPr>
        <p:sp>
          <p:nvSpPr>
            <p:cNvPr id="43" name="矩形 42"/>
            <p:cNvSpPr/>
            <p:nvPr/>
          </p:nvSpPr>
          <p:spPr>
            <a:xfrm>
              <a:off x="2682875" y="5564770"/>
              <a:ext cx="7121525" cy="1085850"/>
            </a:xfrm>
            <a:prstGeom prst="rect">
              <a:avLst/>
            </a:prstGeom>
            <a:solidFill>
              <a:srgbClr val="FF99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grpSp>
          <p:nvGrpSpPr>
            <p:cNvPr id="63" name="组合 62"/>
            <p:cNvGrpSpPr/>
            <p:nvPr/>
          </p:nvGrpSpPr>
          <p:grpSpPr>
            <a:xfrm>
              <a:off x="2682875" y="5560008"/>
              <a:ext cx="1019111" cy="1090612"/>
              <a:chOff x="2682875" y="5560008"/>
              <a:chExt cx="1019111" cy="1090612"/>
            </a:xfrm>
          </p:grpSpPr>
          <p:sp>
            <p:nvSpPr>
              <p:cNvPr id="54" name="矩形 53"/>
              <p:cNvSpPr/>
              <p:nvPr/>
            </p:nvSpPr>
            <p:spPr>
              <a:xfrm>
                <a:off x="2682875" y="5560008"/>
                <a:ext cx="1019111" cy="1090612"/>
              </a:xfrm>
              <a:prstGeom prst="rect">
                <a:avLst/>
              </a:prstGeom>
              <a:solidFill>
                <a:srgbClr val="CC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55" name="文本框 54"/>
              <p:cNvSpPr txBox="1"/>
              <p:nvPr/>
            </p:nvSpPr>
            <p:spPr>
              <a:xfrm>
                <a:off x="2735262" y="5720594"/>
                <a:ext cx="914336" cy="769441"/>
              </a:xfrm>
              <a:prstGeom prst="rect">
                <a:avLst/>
              </a:prstGeom>
              <a:noFill/>
              <a:effectLst>
                <a:innerShdw blurRad="63500" dist="50800" dir="13500000">
                  <a:prstClr val="black">
                    <a:alpha val="50000"/>
                  </a:prstClr>
                </a:innerShdw>
              </a:effectLst>
            </p:spPr>
            <p:txBody>
              <a:bodyPr wrap="square" rtlCol="0">
                <a:spAutoFit/>
              </a:bodyPr>
              <a:lstStyle/>
              <a:p>
                <a:pPr algn="ctr"/>
                <a:r>
                  <a:rPr lang="en-US" altLang="zh-CN" sz="4400" b="1" dirty="0">
                    <a:solidFill>
                      <a:schemeClr val="bg1"/>
                    </a:solidFill>
                    <a:latin typeface="微软雅黑" panose="020B0503020204020204" pitchFamily="34" charset="-122"/>
                    <a:ea typeface="微软雅黑" panose="020B0503020204020204" pitchFamily="34" charset="-122"/>
                  </a:rPr>
                  <a:t>03</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grpSp>
      </p:grpSp>
      <p:grpSp>
        <p:nvGrpSpPr>
          <p:cNvPr id="65" name="组合 64"/>
          <p:cNvGrpSpPr/>
          <p:nvPr/>
        </p:nvGrpSpPr>
        <p:grpSpPr>
          <a:xfrm>
            <a:off x="2682875" y="1770263"/>
            <a:ext cx="7121525" cy="1090612"/>
            <a:chOff x="2682875" y="1303124"/>
            <a:chExt cx="7121525" cy="1090612"/>
          </a:xfrm>
        </p:grpSpPr>
        <p:sp>
          <p:nvSpPr>
            <p:cNvPr id="29" name="矩形 28"/>
            <p:cNvSpPr/>
            <p:nvPr/>
          </p:nvSpPr>
          <p:spPr>
            <a:xfrm>
              <a:off x="2682875" y="1303124"/>
              <a:ext cx="7121525" cy="1085850"/>
            </a:xfrm>
            <a:prstGeom prst="rect">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grpSp>
          <p:nvGrpSpPr>
            <p:cNvPr id="46" name="组合 45"/>
            <p:cNvGrpSpPr/>
            <p:nvPr/>
          </p:nvGrpSpPr>
          <p:grpSpPr>
            <a:xfrm>
              <a:off x="2682875" y="1303124"/>
              <a:ext cx="1019111" cy="1090612"/>
              <a:chOff x="714375" y="1304925"/>
              <a:chExt cx="1019111" cy="1090612"/>
            </a:xfrm>
          </p:grpSpPr>
          <p:sp>
            <p:nvSpPr>
              <p:cNvPr id="33" name="矩形 32"/>
              <p:cNvSpPr/>
              <p:nvPr/>
            </p:nvSpPr>
            <p:spPr>
              <a:xfrm>
                <a:off x="714375" y="1304925"/>
                <a:ext cx="1019111" cy="1090612"/>
              </a:xfrm>
              <a:prstGeom prst="rect">
                <a:avLst/>
              </a:prstGeom>
              <a:solidFill>
                <a:srgbClr val="CC000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45" name="文本框 44"/>
              <p:cNvSpPr txBox="1"/>
              <p:nvPr/>
            </p:nvSpPr>
            <p:spPr>
              <a:xfrm>
                <a:off x="766762" y="1465511"/>
                <a:ext cx="914336" cy="769441"/>
              </a:xfrm>
              <a:prstGeom prst="rect">
                <a:avLst/>
              </a:prstGeom>
              <a:noFill/>
              <a:effectLst>
                <a:innerShdw blurRad="63500" dist="50800" dir="13500000">
                  <a:prstClr val="black">
                    <a:alpha val="50000"/>
                  </a:prstClr>
                </a:innerShdw>
              </a:effectLst>
            </p:spPr>
            <p:txBody>
              <a:bodyPr wrap="square" rtlCol="0">
                <a:spAutoFit/>
              </a:bodyPr>
              <a:lstStyle/>
              <a:p>
                <a:pPr algn="ctr"/>
                <a:r>
                  <a:rPr lang="en-US" altLang="zh-CN" sz="4400" b="1" dirty="0">
                    <a:solidFill>
                      <a:schemeClr val="bg1"/>
                    </a:solidFill>
                    <a:latin typeface="微软雅黑" panose="020B0503020204020204" pitchFamily="34" charset="-122"/>
                    <a:ea typeface="微软雅黑" panose="020B0503020204020204" pitchFamily="34" charset="-122"/>
                  </a:rPr>
                  <a:t>01</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grpSp>
        <p:sp>
          <p:nvSpPr>
            <p:cNvPr id="57" name="文本框 56"/>
            <p:cNvSpPr txBox="1"/>
            <p:nvPr/>
          </p:nvSpPr>
          <p:spPr>
            <a:xfrm>
              <a:off x="4227119" y="1524685"/>
              <a:ext cx="5331701" cy="646331"/>
            </a:xfrm>
            <a:prstGeom prst="rect">
              <a:avLst/>
            </a:prstGeom>
            <a:noFill/>
          </p:spPr>
          <p:txBody>
            <a:bodyPr wrap="square" rtlCol="0">
              <a:spAutoFit/>
            </a:bodyPr>
            <a:lstStyle/>
            <a:p>
              <a:pPr algn="ctr"/>
              <a:r>
                <a:rPr lang="zh-CN" altLang="en-US" sz="3600" b="1" dirty="0">
                  <a:solidFill>
                    <a:schemeClr val="tx1">
                      <a:lumMod val="95000"/>
                      <a:lumOff val="5000"/>
                    </a:schemeClr>
                  </a:solidFill>
                  <a:latin typeface="微软雅黑" panose="020B0503020204020204" pitchFamily="34" charset="-122"/>
                  <a:ea typeface="微软雅黑" panose="020B0503020204020204" pitchFamily="34" charset="-122"/>
                </a:rPr>
                <a:t>信息系统的数学模型</a:t>
              </a:r>
            </a:p>
          </p:txBody>
        </p:sp>
      </p:grpSp>
      <p:sp>
        <p:nvSpPr>
          <p:cNvPr id="59" name="文本框 58"/>
          <p:cNvSpPr txBox="1"/>
          <p:nvPr/>
        </p:nvSpPr>
        <p:spPr>
          <a:xfrm>
            <a:off x="3635105" y="3640227"/>
            <a:ext cx="6294088" cy="646331"/>
          </a:xfrm>
          <a:prstGeom prst="rect">
            <a:avLst/>
          </a:prstGeom>
          <a:noFill/>
        </p:spPr>
        <p:txBody>
          <a:bodyPr wrap="square" rtlCol="0">
            <a:spAutoFit/>
          </a:bodyPr>
          <a:lstStyle/>
          <a:p>
            <a:pPr algn="ctr"/>
            <a:r>
              <a:rPr lang="zh-CN" altLang="en-US" sz="3600" b="1" dirty="0">
                <a:solidFill>
                  <a:schemeClr val="tx1">
                    <a:lumMod val="95000"/>
                    <a:lumOff val="5000"/>
                  </a:schemeClr>
                </a:solidFill>
                <a:latin typeface="微软雅黑" panose="020B0503020204020204" pitchFamily="34" charset="-122"/>
                <a:ea typeface="微软雅黑" panose="020B0503020204020204" pitchFamily="34" charset="-122"/>
              </a:rPr>
              <a:t>区块链信息系统的优点与缺陷</a:t>
            </a:r>
          </a:p>
        </p:txBody>
      </p:sp>
      <p:sp>
        <p:nvSpPr>
          <p:cNvPr id="60" name="文本框 59"/>
          <p:cNvSpPr txBox="1"/>
          <p:nvPr/>
        </p:nvSpPr>
        <p:spPr>
          <a:xfrm>
            <a:off x="3935896" y="5418583"/>
            <a:ext cx="5689828" cy="646331"/>
          </a:xfrm>
          <a:prstGeom prst="rect">
            <a:avLst/>
          </a:prstGeom>
          <a:noFill/>
        </p:spPr>
        <p:txBody>
          <a:bodyPr wrap="square" rtlCol="0">
            <a:spAutoFit/>
          </a:bodyPr>
          <a:lstStyle/>
          <a:p>
            <a:pPr algn="ctr"/>
            <a:r>
              <a:rPr lang="zh-CN" altLang="en-US" sz="3600" b="1" dirty="0">
                <a:solidFill>
                  <a:schemeClr val="tx1">
                    <a:lumMod val="95000"/>
                    <a:lumOff val="5000"/>
                  </a:schemeClr>
                </a:solidFill>
                <a:latin typeface="微软雅黑" panose="020B0503020204020204" pitchFamily="34" charset="-122"/>
                <a:ea typeface="微软雅黑" panose="020B0503020204020204" pitchFamily="34" charset="-122"/>
              </a:rPr>
              <a:t>区块链信息系统的演进方向</a:t>
            </a:r>
          </a:p>
        </p:txBody>
      </p:sp>
      <p:cxnSp>
        <p:nvCxnSpPr>
          <p:cNvPr id="21" name="直接连接符 20"/>
          <p:cNvCxnSpPr/>
          <p:nvPr/>
        </p:nvCxnSpPr>
        <p:spPr>
          <a:xfrm>
            <a:off x="3159125" y="241300"/>
            <a:ext cx="0" cy="727076"/>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sp>
        <p:nvSpPr>
          <p:cNvPr id="15" name="直角三角形 14"/>
          <p:cNvSpPr/>
          <p:nvPr/>
        </p:nvSpPr>
        <p:spPr>
          <a:xfrm rot="5400000">
            <a:off x="714375" y="241300"/>
            <a:ext cx="736600" cy="736600"/>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Tree>
    <p:extLst>
      <p:ext uri="{BB962C8B-B14F-4D97-AF65-F5344CB8AC3E}">
        <p14:creationId xmlns:p14="http://schemas.microsoft.com/office/powerpoint/2010/main" val="930345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网络层</a:t>
            </a:r>
          </a:p>
        </p:txBody>
      </p:sp>
      <p:sp>
        <p:nvSpPr>
          <p:cNvPr id="8" name="文本框 7">
            <a:extLst>
              <a:ext uri="{FF2B5EF4-FFF2-40B4-BE49-F238E27FC236}">
                <a16:creationId xmlns:a16="http://schemas.microsoft.com/office/drawing/2014/main" id="{6CEC0FC6-7C46-4030-B501-C302D41BA320}"/>
              </a:ext>
            </a:extLst>
          </p:cNvPr>
          <p:cNvSpPr txBox="1"/>
          <p:nvPr/>
        </p:nvSpPr>
        <p:spPr>
          <a:xfrm>
            <a:off x="743227" y="1737934"/>
            <a:ext cx="11257781" cy="3785652"/>
          </a:xfrm>
          <a:prstGeom prst="rect">
            <a:avLst/>
          </a:prstGeom>
          <a:noFill/>
        </p:spPr>
        <p:txBody>
          <a:bodyPr wrap="square" rtlCol="0">
            <a:spAutoFit/>
          </a:bodyPr>
          <a:lstStyle/>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优点</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en-US" altLang="zh-CN" sz="2800" b="1" dirty="0">
                <a:latin typeface="微软雅黑" panose="020B0503020204020204" pitchFamily="34" charset="-122"/>
                <a:ea typeface="微软雅黑" panose="020B0503020204020204" pitchFamily="34" charset="-122"/>
              </a:rPr>
              <a:t>P2P</a:t>
            </a:r>
            <a:r>
              <a:rPr lang="zh-CN" altLang="en-US" sz="2800" b="1" dirty="0">
                <a:latin typeface="微软雅黑" panose="020B0503020204020204" pitchFamily="34" charset="-122"/>
                <a:ea typeface="微软雅黑" panose="020B0503020204020204" pitchFamily="34" charset="-122"/>
              </a:rPr>
              <a:t>网络，</a:t>
            </a:r>
            <a:r>
              <a:rPr lang="zh-CN" altLang="en-US" sz="3200" b="1" dirty="0">
                <a:solidFill>
                  <a:srgbClr val="FF0000"/>
                </a:solidFill>
                <a:latin typeface="微软雅黑" panose="020B0503020204020204" pitchFamily="34" charset="-122"/>
                <a:ea typeface="微软雅黑" panose="020B0503020204020204" pitchFamily="34" charset="-122"/>
              </a:rPr>
              <a:t>分布式</a:t>
            </a:r>
            <a:r>
              <a:rPr lang="zh-CN" altLang="en-US" sz="2800" b="1" dirty="0">
                <a:latin typeface="微软雅黑" panose="020B0503020204020204" pitchFamily="34" charset="-122"/>
                <a:ea typeface="微软雅黑" panose="020B0503020204020204" pitchFamily="34" charset="-122"/>
              </a:rPr>
              <a:t>通信</a:t>
            </a:r>
            <a:endParaRPr lang="en-US" altLang="zh-CN" sz="28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所有节点地位均等，不存在</a:t>
            </a:r>
            <a:r>
              <a:rPr lang="zh-CN" altLang="en-US" sz="3200" b="1" dirty="0">
                <a:solidFill>
                  <a:srgbClr val="FF0000"/>
                </a:solidFill>
                <a:latin typeface="微软雅黑" panose="020B0503020204020204" pitchFamily="34" charset="-122"/>
                <a:ea typeface="微软雅黑" panose="020B0503020204020204" pitchFamily="34" charset="-122"/>
              </a:rPr>
              <a:t>权威</a:t>
            </a:r>
            <a:r>
              <a:rPr lang="zh-CN" altLang="en-US" sz="2800" b="1" dirty="0">
                <a:latin typeface="微软雅黑" panose="020B0503020204020204" pitchFamily="34" charset="-122"/>
                <a:ea typeface="微软雅黑" panose="020B0503020204020204" pitchFamily="34" charset="-122"/>
              </a:rPr>
              <a:t>节点</a:t>
            </a:r>
            <a:endParaRPr lang="en-US" altLang="zh-CN" sz="2800" b="1" dirty="0">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缺陷</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3200" b="1" dirty="0">
                <a:solidFill>
                  <a:srgbClr val="FF0000"/>
                </a:solidFill>
                <a:latin typeface="微软雅黑" panose="020B0503020204020204" pitchFamily="34" charset="-122"/>
                <a:ea typeface="微软雅黑" panose="020B0503020204020204" pitchFamily="34" charset="-122"/>
              </a:rPr>
              <a:t>监管</a:t>
            </a:r>
            <a:r>
              <a:rPr lang="zh-CN" altLang="en-US" sz="2800" b="1" dirty="0">
                <a:latin typeface="微软雅黑" panose="020B0503020204020204" pitchFamily="34" charset="-122"/>
                <a:ea typeface="微软雅黑" panose="020B0503020204020204" pitchFamily="34" charset="-122"/>
              </a:rPr>
              <a:t>难度增加，</a:t>
            </a:r>
            <a:r>
              <a:rPr lang="zh-CN" altLang="en-US" sz="3200" b="1" dirty="0">
                <a:solidFill>
                  <a:srgbClr val="FF0000"/>
                </a:solidFill>
                <a:latin typeface="微软雅黑" panose="020B0503020204020204" pitchFamily="34" charset="-122"/>
                <a:ea typeface="微软雅黑" panose="020B0503020204020204" pitchFamily="34" charset="-122"/>
              </a:rPr>
              <a:t>通信效率</a:t>
            </a:r>
            <a:r>
              <a:rPr lang="zh-CN" altLang="en-US" sz="2800" b="1" dirty="0">
                <a:latin typeface="微软雅黑" panose="020B0503020204020204" pitchFamily="34" charset="-122"/>
                <a:ea typeface="微软雅黑" panose="020B0503020204020204" pitchFamily="34" charset="-122"/>
              </a:rPr>
              <a:t>降低</a:t>
            </a:r>
            <a:endParaRPr lang="zh-CN" altLang="en-US" sz="2000" b="1" dirty="0"/>
          </a:p>
        </p:txBody>
      </p:sp>
    </p:spTree>
    <p:extLst>
      <p:ext uri="{BB962C8B-B14F-4D97-AF65-F5344CB8AC3E}">
        <p14:creationId xmlns:p14="http://schemas.microsoft.com/office/powerpoint/2010/main" val="3868010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共识层</a:t>
            </a:r>
          </a:p>
        </p:txBody>
      </p:sp>
      <p:sp>
        <p:nvSpPr>
          <p:cNvPr id="8" name="文本框 7">
            <a:extLst>
              <a:ext uri="{FF2B5EF4-FFF2-40B4-BE49-F238E27FC236}">
                <a16:creationId xmlns:a16="http://schemas.microsoft.com/office/drawing/2014/main" id="{6CEC0FC6-7C46-4030-B501-C302D41BA320}"/>
              </a:ext>
            </a:extLst>
          </p:cNvPr>
          <p:cNvSpPr txBox="1"/>
          <p:nvPr/>
        </p:nvSpPr>
        <p:spPr>
          <a:xfrm>
            <a:off x="197540" y="2172081"/>
            <a:ext cx="5855390" cy="3600986"/>
          </a:xfrm>
          <a:prstGeom prst="rect">
            <a:avLst/>
          </a:prstGeom>
          <a:noFill/>
        </p:spPr>
        <p:txBody>
          <a:bodyPr wrap="square" rtlCol="0">
            <a:spAutoFit/>
          </a:bodyPr>
          <a:lstStyle/>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优点</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通过</a:t>
            </a:r>
            <a:r>
              <a:rPr lang="zh-CN" altLang="en-US" sz="3200" b="1" dirty="0">
                <a:solidFill>
                  <a:srgbClr val="FF0000"/>
                </a:solidFill>
                <a:latin typeface="微软雅黑" panose="020B0503020204020204" pitchFamily="34" charset="-122"/>
                <a:ea typeface="微软雅黑" panose="020B0503020204020204" pitchFamily="34" charset="-122"/>
              </a:rPr>
              <a:t>共识</a:t>
            </a:r>
            <a:r>
              <a:rPr lang="zh-CN" altLang="en-US" sz="2800" b="1" dirty="0">
                <a:latin typeface="微软雅黑" panose="020B0503020204020204" pitchFamily="34" charset="-122"/>
                <a:ea typeface="微软雅黑" panose="020B0503020204020204" pitchFamily="34" charset="-122"/>
              </a:rPr>
              <a:t>确认数据，可信度高</a:t>
            </a:r>
            <a:endParaRPr lang="en-US" altLang="zh-CN" sz="28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3200" b="1" dirty="0">
                <a:solidFill>
                  <a:srgbClr val="FF0000"/>
                </a:solidFill>
                <a:latin typeface="微软雅黑" panose="020B0503020204020204" pitchFamily="34" charset="-122"/>
                <a:ea typeface="微软雅黑" panose="020B0503020204020204" pitchFamily="34" charset="-122"/>
              </a:rPr>
              <a:t>分布式存储</a:t>
            </a:r>
            <a:r>
              <a:rPr lang="zh-CN" altLang="en-US" sz="2800" b="1" dirty="0">
                <a:latin typeface="微软雅黑" panose="020B0503020204020204" pitchFamily="34" charset="-122"/>
                <a:ea typeface="微软雅黑" panose="020B0503020204020204" pitchFamily="34" charset="-122"/>
              </a:rPr>
              <a:t>，容错能力高</a:t>
            </a:r>
            <a:endParaRPr lang="en-US" altLang="zh-CN" sz="28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链式存储，</a:t>
            </a:r>
            <a:r>
              <a:rPr lang="zh-CN" altLang="en-US" sz="3200" b="1" dirty="0">
                <a:solidFill>
                  <a:srgbClr val="FF0000"/>
                </a:solidFill>
                <a:latin typeface="微软雅黑" panose="020B0503020204020204" pitchFamily="34" charset="-122"/>
                <a:ea typeface="微软雅黑" panose="020B0503020204020204" pitchFamily="34" charset="-122"/>
              </a:rPr>
              <a:t>安全性高</a:t>
            </a:r>
            <a:endParaRPr lang="en-US" altLang="zh-CN" sz="2800" b="1" dirty="0">
              <a:solidFill>
                <a:srgbClr val="FF0000"/>
              </a:solidFill>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endParaRPr lang="zh-CN" altLang="en-US" sz="2000" b="1" dirty="0"/>
          </a:p>
        </p:txBody>
      </p:sp>
      <p:sp>
        <p:nvSpPr>
          <p:cNvPr id="2" name="矩形 1">
            <a:extLst>
              <a:ext uri="{FF2B5EF4-FFF2-40B4-BE49-F238E27FC236}">
                <a16:creationId xmlns:a16="http://schemas.microsoft.com/office/drawing/2014/main" id="{0FA582C6-2BA4-47CF-AE91-F527B7B0167A}"/>
              </a:ext>
            </a:extLst>
          </p:cNvPr>
          <p:cNvSpPr/>
          <p:nvPr/>
        </p:nvSpPr>
        <p:spPr>
          <a:xfrm>
            <a:off x="5781262" y="2168173"/>
            <a:ext cx="6294783" cy="2985433"/>
          </a:xfrm>
          <a:prstGeom prst="rect">
            <a:avLst/>
          </a:prstGeom>
        </p:spPr>
        <p:txBody>
          <a:bodyPr wrap="square">
            <a:spAutoFit/>
          </a:bodyPr>
          <a:lstStyle/>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缺陷</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同构高度冗余，</a:t>
            </a:r>
            <a:r>
              <a:rPr lang="zh-CN" altLang="en-US" sz="3200" b="1" dirty="0">
                <a:solidFill>
                  <a:srgbClr val="002060"/>
                </a:solidFill>
                <a:latin typeface="微软雅黑" panose="020B0503020204020204" pitchFamily="34" charset="-122"/>
                <a:ea typeface="微软雅黑" panose="020B0503020204020204" pitchFamily="34" charset="-122"/>
              </a:rPr>
              <a:t>存储代价</a:t>
            </a:r>
            <a:r>
              <a:rPr lang="zh-CN" altLang="en-US" sz="2800" b="1" dirty="0">
                <a:latin typeface="微软雅黑" panose="020B0503020204020204" pitchFamily="34" charset="-122"/>
                <a:ea typeface="微软雅黑" panose="020B0503020204020204" pitchFamily="34" charset="-122"/>
              </a:rPr>
              <a:t>高</a:t>
            </a:r>
            <a:endParaRPr lang="en-US" altLang="zh-CN" sz="28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错误传递性，易产生</a:t>
            </a:r>
            <a:r>
              <a:rPr lang="zh-CN" altLang="en-US" sz="3200" b="1" dirty="0">
                <a:solidFill>
                  <a:srgbClr val="002060"/>
                </a:solidFill>
                <a:latin typeface="微软雅黑" panose="020B0503020204020204" pitchFamily="34" charset="-122"/>
                <a:ea typeface="微软雅黑" panose="020B0503020204020204" pitchFamily="34" charset="-122"/>
              </a:rPr>
              <a:t>延续性</a:t>
            </a:r>
            <a:r>
              <a:rPr lang="zh-CN" altLang="en-US" sz="2800" b="1" dirty="0">
                <a:solidFill>
                  <a:srgbClr val="002060"/>
                </a:solidFill>
                <a:latin typeface="微软雅黑" panose="020B0503020204020204" pitchFamily="34" charset="-122"/>
                <a:ea typeface="微软雅黑" panose="020B0503020204020204" pitchFamily="34" charset="-122"/>
              </a:rPr>
              <a:t>错误</a:t>
            </a:r>
            <a:endParaRPr lang="en-US" altLang="zh-CN" sz="2800" b="1" dirty="0">
              <a:solidFill>
                <a:srgbClr val="002060"/>
              </a:solidFill>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数据</a:t>
            </a:r>
            <a:r>
              <a:rPr lang="zh-CN" altLang="en-US" sz="3200" b="1" dirty="0">
                <a:solidFill>
                  <a:srgbClr val="002060"/>
                </a:solidFill>
                <a:latin typeface="微软雅黑" panose="020B0503020204020204" pitchFamily="34" charset="-122"/>
                <a:ea typeface="微软雅黑" panose="020B0503020204020204" pitchFamily="34" charset="-122"/>
              </a:rPr>
              <a:t>处理效率</a:t>
            </a:r>
            <a:r>
              <a:rPr lang="zh-CN" altLang="en-US" sz="2800" b="1" dirty="0">
                <a:latin typeface="微软雅黑" panose="020B0503020204020204" pitchFamily="34" charset="-122"/>
                <a:ea typeface="微软雅黑" panose="020B0503020204020204" pitchFamily="34" charset="-122"/>
              </a:rPr>
              <a:t>低</a:t>
            </a:r>
            <a:endParaRPr lang="en-US" altLang="zh-CN" sz="28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09716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应用软件层</a:t>
            </a:r>
          </a:p>
        </p:txBody>
      </p:sp>
      <p:sp>
        <p:nvSpPr>
          <p:cNvPr id="8" name="文本框 7">
            <a:extLst>
              <a:ext uri="{FF2B5EF4-FFF2-40B4-BE49-F238E27FC236}">
                <a16:creationId xmlns:a16="http://schemas.microsoft.com/office/drawing/2014/main" id="{6CEC0FC6-7C46-4030-B501-C302D41BA320}"/>
              </a:ext>
            </a:extLst>
          </p:cNvPr>
          <p:cNvSpPr txBox="1"/>
          <p:nvPr/>
        </p:nvSpPr>
        <p:spPr>
          <a:xfrm>
            <a:off x="467109" y="1439760"/>
            <a:ext cx="11257781" cy="4524315"/>
          </a:xfrm>
          <a:prstGeom prst="rect">
            <a:avLst/>
          </a:prstGeom>
          <a:noFill/>
        </p:spPr>
        <p:txBody>
          <a:bodyPr wrap="square" rtlCol="0">
            <a:spAutoFit/>
          </a:bodyPr>
          <a:lstStyle/>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优点</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3200" b="1" dirty="0">
                <a:solidFill>
                  <a:srgbClr val="FF0000"/>
                </a:solidFill>
                <a:latin typeface="微软雅黑" panose="020B0503020204020204" pitchFamily="34" charset="-122"/>
                <a:ea typeface="微软雅黑" panose="020B0503020204020204" pitchFamily="34" charset="-122"/>
              </a:rPr>
              <a:t>去中心化应用</a:t>
            </a:r>
            <a:r>
              <a:rPr lang="en-US" altLang="zh-CN" sz="2800" b="1" dirty="0">
                <a:latin typeface="微软雅黑" panose="020B0503020204020204" pitchFamily="34" charset="-122"/>
                <a:ea typeface="微软雅黑" panose="020B0503020204020204" pitchFamily="34" charset="-122"/>
              </a:rPr>
              <a:t>(DAPP)</a:t>
            </a:r>
            <a:r>
              <a:rPr lang="zh-CN" altLang="en-US" sz="2800" b="1" dirty="0">
                <a:latin typeface="微软雅黑" panose="020B0503020204020204" pitchFamily="34" charset="-122"/>
                <a:ea typeface="微软雅黑" panose="020B0503020204020204" pitchFamily="34" charset="-122"/>
              </a:rPr>
              <a:t>降低应用开发难度以及部署难度</a:t>
            </a:r>
            <a:endParaRPr lang="en-US" altLang="zh-CN" sz="28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智能合约</a:t>
            </a:r>
            <a:r>
              <a:rPr lang="en-US" altLang="zh-CN" sz="2800" b="1" dirty="0">
                <a:latin typeface="微软雅黑" panose="020B0503020204020204" pitchFamily="34" charset="-122"/>
                <a:ea typeface="微软雅黑" panose="020B0503020204020204" pitchFamily="34" charset="-122"/>
              </a:rPr>
              <a:t>+APP</a:t>
            </a:r>
            <a:r>
              <a:rPr lang="zh-CN" altLang="en-US" sz="2800" b="1" dirty="0">
                <a:latin typeface="微软雅黑" panose="020B0503020204020204" pitchFamily="34" charset="-122"/>
                <a:ea typeface="微软雅黑" panose="020B0503020204020204" pitchFamily="34" charset="-122"/>
              </a:rPr>
              <a:t>增加了应用的</a:t>
            </a:r>
            <a:r>
              <a:rPr lang="zh-CN" altLang="en-US" sz="2800" b="1" dirty="0">
                <a:solidFill>
                  <a:srgbClr val="002060"/>
                </a:solidFill>
                <a:latin typeface="微软雅黑" panose="020B0503020204020204" pitchFamily="34" charset="-122"/>
                <a:ea typeface="微软雅黑" panose="020B0503020204020204" pitchFamily="34" charset="-122"/>
              </a:rPr>
              <a:t>智能性</a:t>
            </a:r>
            <a:r>
              <a:rPr lang="zh-CN" altLang="en-US" sz="2800" b="1" dirty="0">
                <a:latin typeface="微软雅黑" panose="020B0503020204020204" pitchFamily="34" charset="-122"/>
                <a:ea typeface="微软雅黑" panose="020B0503020204020204" pitchFamily="34" charset="-122"/>
              </a:rPr>
              <a:t>与</a:t>
            </a:r>
            <a:r>
              <a:rPr lang="zh-CN" altLang="en-US" sz="2800" b="1" dirty="0">
                <a:solidFill>
                  <a:srgbClr val="002060"/>
                </a:solidFill>
                <a:latin typeface="微软雅黑" panose="020B0503020204020204" pitchFamily="34" charset="-122"/>
                <a:ea typeface="微软雅黑" panose="020B0503020204020204" pitchFamily="34" charset="-122"/>
              </a:rPr>
              <a:t>不可篡改性</a:t>
            </a:r>
            <a:endParaRPr lang="en-US" altLang="zh-CN" sz="2800" b="1" dirty="0">
              <a:solidFill>
                <a:srgbClr val="002060"/>
              </a:solidFill>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缺陷</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智能合约的个人开发部署增加了应用的</a:t>
            </a:r>
            <a:r>
              <a:rPr lang="zh-CN" altLang="en-US" sz="3200" b="1" dirty="0">
                <a:solidFill>
                  <a:srgbClr val="FF0000"/>
                </a:solidFill>
                <a:latin typeface="微软雅黑" panose="020B0503020204020204" pitchFamily="34" charset="-122"/>
                <a:ea typeface="微软雅黑" panose="020B0503020204020204" pitchFamily="34" charset="-122"/>
              </a:rPr>
              <a:t>安全性威胁</a:t>
            </a:r>
            <a:endParaRPr lang="en-US" altLang="zh-CN" sz="2800" b="1" dirty="0">
              <a:solidFill>
                <a:srgbClr val="FF0000"/>
              </a:solidFill>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去中心化应用</a:t>
            </a:r>
            <a:r>
              <a:rPr lang="en-US" altLang="zh-CN" sz="2800" b="1" dirty="0">
                <a:latin typeface="微软雅黑" panose="020B0503020204020204" pitchFamily="34" charset="-122"/>
                <a:ea typeface="微软雅黑" panose="020B0503020204020204" pitchFamily="34" charset="-122"/>
              </a:rPr>
              <a:t>(DAPP)</a:t>
            </a:r>
            <a:r>
              <a:rPr lang="zh-CN" altLang="en-US" sz="2800" b="1" dirty="0">
                <a:latin typeface="微软雅黑" panose="020B0503020204020204" pitchFamily="34" charset="-122"/>
                <a:ea typeface="微软雅黑" panose="020B0503020204020204" pitchFamily="34" charset="-122"/>
              </a:rPr>
              <a:t>的普及增加了</a:t>
            </a:r>
            <a:r>
              <a:rPr lang="zh-CN" altLang="en-US" sz="3200" b="1" dirty="0">
                <a:solidFill>
                  <a:srgbClr val="FF0000"/>
                </a:solidFill>
                <a:latin typeface="微软雅黑" panose="020B0503020204020204" pitchFamily="34" charset="-122"/>
                <a:ea typeface="微软雅黑" panose="020B0503020204020204" pitchFamily="34" charset="-122"/>
              </a:rPr>
              <a:t>垃圾应用</a:t>
            </a:r>
            <a:r>
              <a:rPr lang="zh-CN" altLang="en-US" sz="2800" b="1" dirty="0">
                <a:latin typeface="微软雅黑" panose="020B0503020204020204" pitchFamily="34" charset="-122"/>
                <a:ea typeface="微软雅黑" panose="020B0503020204020204" pitchFamily="34" charset="-122"/>
              </a:rPr>
              <a:t>的种类与数量</a:t>
            </a:r>
            <a:endParaRPr lang="en-US" altLang="zh-CN" sz="28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28959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sp>
        <p:nvSpPr>
          <p:cNvPr id="4" name="平行四边形 3"/>
          <p:cNvSpPr/>
          <p:nvPr/>
        </p:nvSpPr>
        <p:spPr>
          <a:xfrm>
            <a:off x="3639884" y="1"/>
            <a:ext cx="5521832" cy="4127500"/>
          </a:xfrm>
          <a:custGeom>
            <a:avLst/>
            <a:gdLst>
              <a:gd name="connsiteX0" fmla="*/ 0 w 6131432"/>
              <a:gd name="connsiteY0" fmla="*/ 6845300 h 6845300"/>
              <a:gd name="connsiteX1" fmla="*/ 1532858 w 6131432"/>
              <a:gd name="connsiteY1" fmla="*/ 0 h 6845300"/>
              <a:gd name="connsiteX2" fmla="*/ 6131432 w 6131432"/>
              <a:gd name="connsiteY2" fmla="*/ 0 h 6845300"/>
              <a:gd name="connsiteX3" fmla="*/ 4598574 w 6131432"/>
              <a:gd name="connsiteY3" fmla="*/ 6845300 h 6845300"/>
              <a:gd name="connsiteX4" fmla="*/ 0 w 6131432"/>
              <a:gd name="connsiteY4" fmla="*/ 6845300 h 6845300"/>
              <a:gd name="connsiteX0" fmla="*/ 0 w 5521832"/>
              <a:gd name="connsiteY0" fmla="*/ 4127500 h 6845300"/>
              <a:gd name="connsiteX1" fmla="*/ 923258 w 5521832"/>
              <a:gd name="connsiteY1" fmla="*/ 0 h 6845300"/>
              <a:gd name="connsiteX2" fmla="*/ 5521832 w 5521832"/>
              <a:gd name="connsiteY2" fmla="*/ 0 h 6845300"/>
              <a:gd name="connsiteX3" fmla="*/ 3988974 w 5521832"/>
              <a:gd name="connsiteY3" fmla="*/ 6845300 h 6845300"/>
              <a:gd name="connsiteX4" fmla="*/ 0 w 5521832"/>
              <a:gd name="connsiteY4" fmla="*/ 4127500 h 6845300"/>
              <a:gd name="connsiteX0" fmla="*/ 0 w 5521832"/>
              <a:gd name="connsiteY0" fmla="*/ 4127500 h 4127500"/>
              <a:gd name="connsiteX1" fmla="*/ 923258 w 5521832"/>
              <a:gd name="connsiteY1" fmla="*/ 0 h 4127500"/>
              <a:gd name="connsiteX2" fmla="*/ 5521832 w 5521832"/>
              <a:gd name="connsiteY2" fmla="*/ 0 h 4127500"/>
              <a:gd name="connsiteX3" fmla="*/ 4598574 w 5521832"/>
              <a:gd name="connsiteY3" fmla="*/ 4114800 h 4127500"/>
              <a:gd name="connsiteX4" fmla="*/ 0 w 5521832"/>
              <a:gd name="connsiteY4" fmla="*/ 4127500 h 4127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1832" h="4127500">
                <a:moveTo>
                  <a:pt x="0" y="4127500"/>
                </a:moveTo>
                <a:lnTo>
                  <a:pt x="923258" y="0"/>
                </a:lnTo>
                <a:lnTo>
                  <a:pt x="5521832" y="0"/>
                </a:lnTo>
                <a:lnTo>
                  <a:pt x="4598574" y="4114800"/>
                </a:lnTo>
                <a:lnTo>
                  <a:pt x="0" y="4127500"/>
                </a:lnTo>
                <a:close/>
              </a:path>
            </a:pathLst>
          </a:custGeom>
          <a:solidFill>
            <a:srgbClr val="FF9900">
              <a:alpha val="80000"/>
            </a:srgbClr>
          </a:solidFill>
          <a:ln>
            <a:noFill/>
          </a:ln>
          <a:effectLst>
            <a:outerShdw blurRad="2667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a:ea typeface="等线" panose="02010600030101010101" pitchFamily="2" charset="-122"/>
              <a:cs typeface="+mn-cs"/>
            </a:endParaRPr>
          </a:p>
        </p:txBody>
      </p:sp>
      <p:sp>
        <p:nvSpPr>
          <p:cNvPr id="7" name="文本框 6"/>
          <p:cNvSpPr txBox="1"/>
          <p:nvPr/>
        </p:nvSpPr>
        <p:spPr>
          <a:xfrm>
            <a:off x="5795962" y="790610"/>
            <a:ext cx="1392238" cy="1107996"/>
          </a:xfrm>
          <a:prstGeom prst="rect">
            <a:avLst/>
          </a:prstGeom>
          <a:noFill/>
          <a:effectLst>
            <a:innerShdw blurRad="63500" dist="50800" dir="13500000">
              <a:prstClr val="black">
                <a:alpha val="50000"/>
              </a:prstClr>
            </a:innerShdw>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66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03</a:t>
            </a:r>
            <a:endParaRPr kumimoji="0" lang="zh-CN" altLang="en-US" sz="66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cxnSp>
        <p:nvCxnSpPr>
          <p:cNvPr id="9" name="直接连接符 8"/>
          <p:cNvCxnSpPr/>
          <p:nvPr/>
        </p:nvCxnSpPr>
        <p:spPr>
          <a:xfrm>
            <a:off x="4699000" y="1905000"/>
            <a:ext cx="3492500" cy="0"/>
          </a:xfrm>
          <a:prstGeom prst="line">
            <a:avLst/>
          </a:prstGeom>
          <a:ln w="28575">
            <a:solidFill>
              <a:srgbClr val="CC0000"/>
            </a:solidFill>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4089400" y="2395390"/>
            <a:ext cx="4622800" cy="2123658"/>
          </a:xfrm>
          <a:prstGeom prst="rect">
            <a:avLst/>
          </a:prstGeom>
          <a:noFill/>
        </p:spPr>
        <p:txBody>
          <a:bodyPr wrap="square" rtlCol="0">
            <a:spAutoFit/>
          </a:bodyPr>
          <a:lstStyle/>
          <a:p>
            <a:pPr algn="ctr">
              <a:defRPr/>
            </a:pPr>
            <a:r>
              <a:rPr lang="zh-CN" altLang="en-US" sz="4400" b="1" dirty="0">
                <a:solidFill>
                  <a:prstClr val="white"/>
                </a:solidFill>
                <a:latin typeface="微软雅黑" panose="020B0503020204020204" pitchFamily="34" charset="-122"/>
                <a:ea typeface="微软雅黑" panose="020B0503020204020204" pitchFamily="34" charset="-122"/>
              </a:rPr>
              <a:t>区块链信息系统的演进方向</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44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Tree>
    <p:extLst>
      <p:ext uri="{BB962C8B-B14F-4D97-AF65-F5344CB8AC3E}">
        <p14:creationId xmlns:p14="http://schemas.microsoft.com/office/powerpoint/2010/main" val="37201598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6" name="矩形 25">
            <a:extLst>
              <a:ext uri="{FF2B5EF4-FFF2-40B4-BE49-F238E27FC236}">
                <a16:creationId xmlns:a16="http://schemas.microsoft.com/office/drawing/2014/main" id="{5203D37C-D721-49B3-BE35-184C3740DF58}"/>
              </a:ext>
            </a:extLst>
          </p:cNvPr>
          <p:cNvSpPr/>
          <p:nvPr/>
        </p:nvSpPr>
        <p:spPr>
          <a:xfrm>
            <a:off x="450574" y="2732421"/>
            <a:ext cx="11290851" cy="1015663"/>
          </a:xfrm>
          <a:prstGeom prst="rect">
            <a:avLst/>
          </a:prstGeom>
        </p:spPr>
        <p:txBody>
          <a:bodyPr wrap="square">
            <a:spAutoFit/>
          </a:bodyPr>
          <a:lstStyle/>
          <a:p>
            <a:pPr algn="ctr"/>
            <a:r>
              <a:rPr lang="zh-CN" altLang="en-US" sz="5400" b="1" dirty="0">
                <a:solidFill>
                  <a:srgbClr val="0070C0"/>
                </a:solidFill>
                <a:latin typeface="微软雅黑" panose="020B0503020204020204" pitchFamily="34" charset="-122"/>
                <a:ea typeface="微软雅黑" panose="020B0503020204020204" pitchFamily="34" charset="-122"/>
              </a:rPr>
              <a:t>留</a:t>
            </a:r>
            <a:r>
              <a:rPr lang="zh-CN" altLang="en-US" sz="5400" b="1" dirty="0">
                <a:latin typeface="微软雅黑" panose="020B0503020204020204" pitchFamily="34" charset="-122"/>
                <a:ea typeface="微软雅黑" panose="020B0503020204020204" pitchFamily="34" charset="-122"/>
              </a:rPr>
              <a:t>其中之</a:t>
            </a:r>
            <a:r>
              <a:rPr lang="zh-CN" altLang="en-US" sz="6000" b="1" dirty="0">
                <a:solidFill>
                  <a:srgbClr val="FF0000"/>
                </a:solidFill>
                <a:latin typeface="微软雅黑" panose="020B0503020204020204" pitchFamily="34" charset="-122"/>
                <a:ea typeface="微软雅黑" panose="020B0503020204020204" pitchFamily="34" charset="-122"/>
              </a:rPr>
              <a:t>优</a:t>
            </a:r>
            <a:r>
              <a:rPr lang="zh-CN" altLang="en-US" sz="5400" b="1" dirty="0">
                <a:latin typeface="微软雅黑" panose="020B0503020204020204" pitchFamily="34" charset="-122"/>
                <a:ea typeface="微软雅黑" panose="020B0503020204020204" pitchFamily="34" charset="-122"/>
              </a:rPr>
              <a:t>也，</a:t>
            </a:r>
            <a:r>
              <a:rPr lang="zh-CN" altLang="en-US" sz="5400" b="1" dirty="0">
                <a:solidFill>
                  <a:srgbClr val="0070C0"/>
                </a:solidFill>
                <a:latin typeface="微软雅黑" panose="020B0503020204020204" pitchFamily="34" charset="-122"/>
                <a:ea typeface="微软雅黑" panose="020B0503020204020204" pitchFamily="34" charset="-122"/>
              </a:rPr>
              <a:t>改</a:t>
            </a:r>
            <a:r>
              <a:rPr lang="zh-CN" altLang="en-US" sz="5400" b="1" dirty="0">
                <a:latin typeface="微软雅黑" panose="020B0503020204020204" pitchFamily="34" charset="-122"/>
                <a:ea typeface="微软雅黑" panose="020B0503020204020204" pitchFamily="34" charset="-122"/>
              </a:rPr>
              <a:t>其中之</a:t>
            </a:r>
            <a:r>
              <a:rPr lang="zh-CN" altLang="en-US" sz="6000" b="1" dirty="0">
                <a:solidFill>
                  <a:srgbClr val="FF0000"/>
                </a:solidFill>
                <a:latin typeface="微软雅黑" panose="020B0503020204020204" pitchFamily="34" charset="-122"/>
                <a:ea typeface="微软雅黑" panose="020B0503020204020204" pitchFamily="34" charset="-122"/>
              </a:rPr>
              <a:t>缺</a:t>
            </a:r>
            <a:r>
              <a:rPr lang="zh-CN" altLang="en-US" sz="5400" b="1" dirty="0">
                <a:latin typeface="微软雅黑" panose="020B0503020204020204" pitchFamily="34" charset="-122"/>
                <a:ea typeface="微软雅黑" panose="020B0503020204020204" pitchFamily="34" charset="-122"/>
              </a:rPr>
              <a:t>也</a:t>
            </a:r>
          </a:p>
        </p:txBody>
      </p:sp>
      <p:sp>
        <p:nvSpPr>
          <p:cNvPr id="24" name="直角三角形 23">
            <a:extLst>
              <a:ext uri="{FF2B5EF4-FFF2-40B4-BE49-F238E27FC236}">
                <a16:creationId xmlns:a16="http://schemas.microsoft.com/office/drawing/2014/main" id="{DF861EB7-F4CD-4CC8-A936-BE2ACE2244EF}"/>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5" name="矩形 24">
            <a:extLst>
              <a:ext uri="{FF2B5EF4-FFF2-40B4-BE49-F238E27FC236}">
                <a16:creationId xmlns:a16="http://schemas.microsoft.com/office/drawing/2014/main" id="{F9CFC54E-037E-4078-BBA7-11C4412F8F1D}"/>
              </a:ext>
            </a:extLst>
          </p:cNvPr>
          <p:cNvSpPr/>
          <p:nvPr/>
        </p:nvSpPr>
        <p:spPr>
          <a:xfrm>
            <a:off x="695325" y="241300"/>
            <a:ext cx="651054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7" name="文本框 26">
            <a:extLst>
              <a:ext uri="{FF2B5EF4-FFF2-40B4-BE49-F238E27FC236}">
                <a16:creationId xmlns:a16="http://schemas.microsoft.com/office/drawing/2014/main" id="{DAC6E264-ED2A-4397-AC89-E7C47848A96D}"/>
              </a:ext>
            </a:extLst>
          </p:cNvPr>
          <p:cNvSpPr txBox="1"/>
          <p:nvPr/>
        </p:nvSpPr>
        <p:spPr>
          <a:xfrm>
            <a:off x="812799" y="286434"/>
            <a:ext cx="6790635"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区块链信息系统的演进方向</a:t>
            </a:r>
          </a:p>
        </p:txBody>
      </p:sp>
    </p:spTree>
    <p:extLst>
      <p:ext uri="{BB962C8B-B14F-4D97-AF65-F5344CB8AC3E}">
        <p14:creationId xmlns:p14="http://schemas.microsoft.com/office/powerpoint/2010/main" val="832546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网络层</a:t>
            </a:r>
          </a:p>
        </p:txBody>
      </p:sp>
      <p:sp>
        <p:nvSpPr>
          <p:cNvPr id="7" name="文本框 6">
            <a:extLst>
              <a:ext uri="{FF2B5EF4-FFF2-40B4-BE49-F238E27FC236}">
                <a16:creationId xmlns:a16="http://schemas.microsoft.com/office/drawing/2014/main" id="{4BAF5EB6-DA1F-42DC-8315-F0821C92363F}"/>
              </a:ext>
            </a:extLst>
          </p:cNvPr>
          <p:cNvSpPr txBox="1"/>
          <p:nvPr/>
        </p:nvSpPr>
        <p:spPr>
          <a:xfrm>
            <a:off x="587592" y="1640606"/>
            <a:ext cx="11257781" cy="6032421"/>
          </a:xfrm>
          <a:prstGeom prst="rect">
            <a:avLst/>
          </a:prstGeom>
          <a:noFill/>
        </p:spPr>
        <p:txBody>
          <a:bodyPr wrap="square" rtlCol="0">
            <a:spAutoFit/>
          </a:bodyPr>
          <a:lstStyle/>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网络分片</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每个节点只负责托管自己的</a:t>
            </a:r>
            <a:r>
              <a:rPr lang="zh-CN" altLang="en-US" sz="3200" b="1" dirty="0">
                <a:solidFill>
                  <a:srgbClr val="FF0000"/>
                </a:solidFill>
                <a:latin typeface="微软雅黑" panose="020B0503020204020204" pitchFamily="34" charset="-122"/>
                <a:ea typeface="微软雅黑" panose="020B0503020204020204" pitchFamily="34" charset="-122"/>
              </a:rPr>
              <a:t>分片数据</a:t>
            </a:r>
            <a:r>
              <a:rPr lang="zh-CN" altLang="en-US" sz="2800" b="1" dirty="0">
                <a:latin typeface="微软雅黑" panose="020B0503020204020204" pitchFamily="34" charset="-122"/>
                <a:ea typeface="微软雅黑" panose="020B0503020204020204" pitchFamily="34" charset="-122"/>
              </a:rPr>
              <a:t>，而不是存储完整的区块链状态</a:t>
            </a:r>
            <a:endParaRPr lang="en-US" altLang="zh-CN" sz="28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3200" b="1" dirty="0">
                <a:solidFill>
                  <a:srgbClr val="FF0000"/>
                </a:solidFill>
                <a:latin typeface="微软雅黑" panose="020B0503020204020204" pitchFamily="34" charset="-122"/>
                <a:ea typeface="微软雅黑" panose="020B0503020204020204" pitchFamily="34" charset="-122"/>
              </a:rPr>
              <a:t>创建碎片</a:t>
            </a:r>
            <a:r>
              <a:rPr lang="zh-CN" altLang="en-US" sz="2800" b="1" dirty="0">
                <a:latin typeface="微软雅黑" panose="020B0503020204020204" pitchFamily="34" charset="-122"/>
                <a:ea typeface="微软雅黑" panose="020B0503020204020204" pitchFamily="34" charset="-122"/>
              </a:rPr>
              <a:t>，开发者需要开发一种机制来确定哪些节点可以按照安全的方式保留在哪些碎片中</a:t>
            </a:r>
            <a:endParaRPr lang="en-US" altLang="zh-CN" sz="28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通过共识确保网络的一个碎片中不同成员意见的</a:t>
            </a:r>
            <a:r>
              <a:rPr lang="zh-CN" altLang="en-US" sz="3200" b="1" dirty="0">
                <a:solidFill>
                  <a:srgbClr val="FF0000"/>
                </a:solidFill>
                <a:latin typeface="微软雅黑" panose="020B0503020204020204" pitchFamily="34" charset="-122"/>
                <a:ea typeface="微软雅黑" panose="020B0503020204020204" pitchFamily="34" charset="-122"/>
              </a:rPr>
              <a:t>一致性</a:t>
            </a:r>
            <a:endParaRPr lang="en-US" altLang="zh-CN" sz="2800" b="1" dirty="0">
              <a:solidFill>
                <a:srgbClr val="FF0000"/>
              </a:solidFill>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endParaRPr lang="zh-CN" altLang="en-US" sz="1400" dirty="0"/>
          </a:p>
          <a:p>
            <a:pPr marL="457200" indent="-457200">
              <a:spcBef>
                <a:spcPts val="1200"/>
              </a:spcBef>
              <a:spcAft>
                <a:spcPts val="1200"/>
              </a:spcAft>
              <a:buFont typeface="Arial" panose="020B0604020202020204" pitchFamily="34" charset="0"/>
              <a:buChar char="•"/>
            </a:pPr>
            <a:endParaRPr lang="zh-CN" altLang="en-US" sz="1400" dirty="0"/>
          </a:p>
          <a:p>
            <a:pPr marL="457200" indent="-457200">
              <a:spcBef>
                <a:spcPts val="1200"/>
              </a:spcBef>
              <a:spcAft>
                <a:spcPts val="1200"/>
              </a:spcAft>
              <a:buFont typeface="Arial" panose="020B0604020202020204" pitchFamily="34" charset="0"/>
              <a:buChar char="•"/>
            </a:pPr>
            <a:endParaRPr lang="zh-CN" altLang="en-US" sz="1400" b="1" dirty="0"/>
          </a:p>
          <a:p>
            <a:pPr marL="457200" indent="-457200">
              <a:spcBef>
                <a:spcPts val="1200"/>
              </a:spcBef>
              <a:spcAft>
                <a:spcPts val="1200"/>
              </a:spcAft>
              <a:buFont typeface="Arial" panose="020B0604020202020204" pitchFamily="34" charset="0"/>
              <a:buChar char="•"/>
            </a:pPr>
            <a:endParaRPr lang="zh-CN" altLang="en-US" sz="20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41909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网络层</a:t>
            </a:r>
          </a:p>
        </p:txBody>
      </p:sp>
      <p:sp>
        <p:nvSpPr>
          <p:cNvPr id="7" name="文本框 6">
            <a:extLst>
              <a:ext uri="{FF2B5EF4-FFF2-40B4-BE49-F238E27FC236}">
                <a16:creationId xmlns:a16="http://schemas.microsoft.com/office/drawing/2014/main" id="{4BAF5EB6-DA1F-42DC-8315-F0821C92363F}"/>
              </a:ext>
            </a:extLst>
          </p:cNvPr>
          <p:cNvSpPr txBox="1"/>
          <p:nvPr/>
        </p:nvSpPr>
        <p:spPr>
          <a:xfrm>
            <a:off x="557774" y="1461702"/>
            <a:ext cx="11257781" cy="6463308"/>
          </a:xfrm>
          <a:prstGeom prst="rect">
            <a:avLst/>
          </a:prstGeom>
          <a:noFill/>
        </p:spPr>
        <p:txBody>
          <a:bodyPr wrap="square" rtlCol="0">
            <a:spAutoFit/>
          </a:bodyPr>
          <a:lstStyle/>
          <a:p>
            <a:pPr marL="457200" indent="-457200">
              <a:spcBef>
                <a:spcPts val="1200"/>
              </a:spcBef>
              <a:spcAft>
                <a:spcPts val="1200"/>
              </a:spcAft>
              <a:buFont typeface="Arial" panose="020B0604020202020204" pitchFamily="34" charset="0"/>
              <a:buChar char="•"/>
            </a:pPr>
            <a:r>
              <a:rPr lang="zh-CN" altLang="en-US" sz="3600" b="1">
                <a:latin typeface="微软雅黑" panose="020B0503020204020204" pitchFamily="34" charset="-122"/>
                <a:ea typeface="微软雅黑" panose="020B0503020204020204" pitchFamily="34" charset="-122"/>
              </a:rPr>
              <a:t>可监管</a:t>
            </a:r>
            <a:r>
              <a:rPr lang="en-US" altLang="zh-CN" sz="3600" b="1">
                <a:latin typeface="微软雅黑" panose="020B0503020204020204" pitchFamily="34" charset="-122"/>
                <a:ea typeface="微软雅黑" panose="020B0503020204020204" pitchFamily="34" charset="-122"/>
              </a:rPr>
              <a:t>+</a:t>
            </a:r>
            <a:r>
              <a:rPr lang="zh-CN" altLang="en-US" sz="3200" b="1">
                <a:solidFill>
                  <a:srgbClr val="FF0000"/>
                </a:solidFill>
                <a:latin typeface="微软雅黑" panose="020B0503020204020204" pitchFamily="34" charset="-122"/>
                <a:ea typeface="微软雅黑" panose="020B0503020204020204" pitchFamily="34" charset="-122"/>
              </a:rPr>
              <a:t>分布</a:t>
            </a:r>
            <a:r>
              <a:rPr lang="zh-CN" altLang="en-US" sz="3600" b="1">
                <a:solidFill>
                  <a:srgbClr val="FF0000"/>
                </a:solidFill>
                <a:latin typeface="微软雅黑" panose="020B0503020204020204" pitchFamily="34" charset="-122"/>
                <a:ea typeface="微软雅黑" panose="020B0503020204020204" pitchFamily="34" charset="-122"/>
              </a:rPr>
              <a:t>式</a:t>
            </a:r>
            <a:r>
              <a:rPr lang="en-US" altLang="zh-CN" sz="3600" b="1">
                <a:latin typeface="微软雅黑" panose="020B0503020204020204" pitchFamily="34" charset="-122"/>
                <a:ea typeface="微软雅黑" panose="020B0503020204020204" pitchFamily="34" charset="-122"/>
              </a:rPr>
              <a:t>+</a:t>
            </a:r>
            <a:r>
              <a:rPr lang="zh-CN" altLang="en-US" sz="3600" b="1">
                <a:solidFill>
                  <a:srgbClr val="000066"/>
                </a:solidFill>
                <a:latin typeface="微软雅黑" panose="020B0503020204020204" pitchFamily="34" charset="-122"/>
                <a:ea typeface="微软雅黑" panose="020B0503020204020204" pitchFamily="34" charset="-122"/>
              </a:rPr>
              <a:t>隐私保护</a:t>
            </a:r>
            <a:endParaRPr lang="en-US" altLang="zh-CN" sz="3600" b="1">
              <a:solidFill>
                <a:srgbClr val="000066"/>
              </a:solidFill>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en-US" altLang="zh-CN" sz="2800" b="1">
                <a:latin typeface="微软雅黑" panose="020B0503020204020204" pitchFamily="34" charset="-122"/>
                <a:ea typeface="微软雅黑" panose="020B0503020204020204" pitchFamily="34" charset="-122"/>
              </a:rPr>
              <a:t>Idemix</a:t>
            </a:r>
          </a:p>
          <a:p>
            <a:pPr marL="914400" lvl="1" indent="-457200">
              <a:spcBef>
                <a:spcPts val="1200"/>
              </a:spcBef>
              <a:spcAft>
                <a:spcPts val="1200"/>
              </a:spcAft>
              <a:buFont typeface="Arial" panose="020B0604020202020204" pitchFamily="34" charset="0"/>
              <a:buChar char="•"/>
            </a:pPr>
            <a:r>
              <a:rPr lang="zh-CN" altLang="en-US" sz="2800" b="1">
                <a:latin typeface="微软雅黑" panose="020B0503020204020204" pitchFamily="34" charset="-122"/>
                <a:ea typeface="微软雅黑" panose="020B0503020204020204" pitchFamily="34" charset="-122"/>
              </a:rPr>
              <a:t>零知识证明</a:t>
            </a:r>
            <a:endParaRPr lang="en-US" altLang="zh-CN" sz="2800" b="1">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a:latin typeface="微软雅黑" panose="020B0503020204020204" pitchFamily="34" charset="-122"/>
                <a:ea typeface="微软雅黑" panose="020B0503020204020204" pitchFamily="34" charset="-122"/>
              </a:rPr>
              <a:t>属性基签名</a:t>
            </a:r>
            <a:endParaRPr lang="en-US" altLang="zh-CN" sz="2800" b="1">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a:latin typeface="微软雅黑" panose="020B0503020204020204" pitchFamily="34" charset="-122"/>
                <a:ea typeface="微软雅黑" panose="020B0503020204020204" pitchFamily="34" charset="-122"/>
              </a:rPr>
              <a:t>群签名</a:t>
            </a:r>
            <a:endParaRPr lang="en-US" altLang="zh-CN" sz="2800" b="1">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endParaRPr lang="zh-CN" altLang="en-US" sz="2400" b="1">
              <a:solidFill>
                <a:srgbClr val="000066"/>
              </a:solidFill>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endParaRPr lang="zh-CN" altLang="en-US" sz="1400"/>
          </a:p>
          <a:p>
            <a:pPr marL="457200" indent="-457200">
              <a:spcBef>
                <a:spcPts val="1200"/>
              </a:spcBef>
              <a:spcAft>
                <a:spcPts val="1200"/>
              </a:spcAft>
              <a:buFont typeface="Arial" panose="020B0604020202020204" pitchFamily="34" charset="0"/>
              <a:buChar char="•"/>
            </a:pPr>
            <a:endParaRPr lang="zh-CN" altLang="en-US" sz="1400"/>
          </a:p>
          <a:p>
            <a:pPr marL="457200" indent="-457200">
              <a:spcBef>
                <a:spcPts val="1200"/>
              </a:spcBef>
              <a:spcAft>
                <a:spcPts val="1200"/>
              </a:spcAft>
              <a:buFont typeface="Arial" panose="020B0604020202020204" pitchFamily="34" charset="0"/>
              <a:buChar char="•"/>
            </a:pPr>
            <a:endParaRPr lang="zh-CN" altLang="en-US" sz="1400" b="1"/>
          </a:p>
          <a:p>
            <a:pPr marL="457200" indent="-457200">
              <a:spcBef>
                <a:spcPts val="1200"/>
              </a:spcBef>
              <a:spcAft>
                <a:spcPts val="1200"/>
              </a:spcAft>
              <a:buFont typeface="Arial" panose="020B0604020202020204" pitchFamily="34" charset="0"/>
              <a:buChar char="•"/>
            </a:pPr>
            <a:endParaRPr lang="zh-CN" altLang="en-US" sz="2000" b="1" dirty="0">
              <a:latin typeface="微软雅黑" panose="020B0503020204020204" pitchFamily="34" charset="-122"/>
              <a:ea typeface="微软雅黑" panose="020B0503020204020204" pitchFamily="34" charset="-122"/>
            </a:endParaRPr>
          </a:p>
        </p:txBody>
      </p:sp>
      <p:pic>
        <p:nvPicPr>
          <p:cNvPr id="5" name="图片 4" descr="图片包含 电子产品&#10;&#10;已生成高可信度的说明">
            <a:extLst>
              <a:ext uri="{FF2B5EF4-FFF2-40B4-BE49-F238E27FC236}">
                <a16:creationId xmlns:a16="http://schemas.microsoft.com/office/drawing/2014/main" id="{7CA8A7A3-1FFE-43C1-ADB8-9BAB1F3659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09679" y="2077279"/>
            <a:ext cx="6999677" cy="3121856"/>
          </a:xfrm>
          <a:prstGeom prst="rect">
            <a:avLst/>
          </a:prstGeom>
        </p:spPr>
      </p:pic>
      <p:sp>
        <p:nvSpPr>
          <p:cNvPr id="6" name="矩形 5">
            <a:extLst>
              <a:ext uri="{FF2B5EF4-FFF2-40B4-BE49-F238E27FC236}">
                <a16:creationId xmlns:a16="http://schemas.microsoft.com/office/drawing/2014/main" id="{E74DCED7-1F28-470D-B2BA-A86DF0E3235B}"/>
              </a:ext>
            </a:extLst>
          </p:cNvPr>
          <p:cNvSpPr/>
          <p:nvPr/>
        </p:nvSpPr>
        <p:spPr>
          <a:xfrm>
            <a:off x="7547973" y="5244666"/>
            <a:ext cx="1882247" cy="523220"/>
          </a:xfrm>
          <a:prstGeom prst="rect">
            <a:avLst/>
          </a:prstGeom>
        </p:spPr>
        <p:txBody>
          <a:bodyPr wrap="none">
            <a:spAutoFit/>
          </a:bodyPr>
          <a:lstStyle/>
          <a:p>
            <a:pPr lvl="1">
              <a:spcBef>
                <a:spcPts val="1200"/>
              </a:spcBef>
              <a:spcAft>
                <a:spcPts val="1200"/>
              </a:spcAft>
            </a:pPr>
            <a:r>
              <a:rPr lang="en-US" altLang="zh-CN" sz="2800" b="1" dirty="0" err="1">
                <a:latin typeface="微软雅黑" panose="020B0503020204020204" pitchFamily="34" charset="-122"/>
                <a:ea typeface="微软雅黑" panose="020B0503020204020204" pitchFamily="34" charset="-122"/>
              </a:rPr>
              <a:t>Idemix</a:t>
            </a:r>
            <a:endParaRPr lang="en-US" altLang="zh-CN" sz="28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2734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共识层</a:t>
            </a:r>
          </a:p>
        </p:txBody>
      </p:sp>
      <p:sp>
        <p:nvSpPr>
          <p:cNvPr id="8" name="文本框 7">
            <a:extLst>
              <a:ext uri="{FF2B5EF4-FFF2-40B4-BE49-F238E27FC236}">
                <a16:creationId xmlns:a16="http://schemas.microsoft.com/office/drawing/2014/main" id="{6CEC0FC6-7C46-4030-B501-C302D41BA320}"/>
              </a:ext>
            </a:extLst>
          </p:cNvPr>
          <p:cNvSpPr txBox="1"/>
          <p:nvPr/>
        </p:nvSpPr>
        <p:spPr>
          <a:xfrm>
            <a:off x="467109" y="1217922"/>
            <a:ext cx="11257781" cy="6617196"/>
          </a:xfrm>
          <a:prstGeom prst="rect">
            <a:avLst/>
          </a:prstGeom>
          <a:noFill/>
        </p:spPr>
        <p:txBody>
          <a:bodyPr wrap="square" rtlCol="0">
            <a:spAutoFit/>
          </a:bodyPr>
          <a:lstStyle/>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改变单链结构</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有向无环图</a:t>
            </a:r>
            <a:r>
              <a:rPr lang="en-US" altLang="zh-CN" sz="2800" b="1" dirty="0">
                <a:latin typeface="微软雅黑" panose="020B0503020204020204" pitchFamily="34" charset="-122"/>
                <a:ea typeface="微软雅黑" panose="020B0503020204020204" pitchFamily="34" charset="-122"/>
              </a:rPr>
              <a:t>(DAG)</a:t>
            </a: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树</a:t>
            </a:r>
            <a:endParaRPr lang="en-US" altLang="zh-CN" sz="2800" b="1" dirty="0">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交易分片</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根据交易的数字特征分配到某个分片</a:t>
            </a:r>
            <a:endParaRPr lang="en-US" altLang="zh-CN" sz="2800" b="1" dirty="0">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增加错误纠正机制</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密码学</a:t>
            </a:r>
            <a:endParaRPr lang="en-US" altLang="zh-CN" sz="2800" b="1" dirty="0">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endParaRPr lang="en-US" altLang="zh-CN" sz="2000" b="1" dirty="0"/>
          </a:p>
          <a:p>
            <a:pPr marL="457200" indent="-457200">
              <a:spcBef>
                <a:spcPts val="1200"/>
              </a:spcBef>
              <a:spcAft>
                <a:spcPts val="1200"/>
              </a:spcAft>
              <a:buFont typeface="Arial" panose="020B0604020202020204" pitchFamily="34" charset="0"/>
              <a:buChar char="•"/>
            </a:pPr>
            <a:endParaRPr lang="zh-CN" altLang="en-US" sz="2000" b="1" dirty="0"/>
          </a:p>
        </p:txBody>
      </p:sp>
      <p:pic>
        <p:nvPicPr>
          <p:cNvPr id="3" name="图片 2">
            <a:extLst>
              <a:ext uri="{FF2B5EF4-FFF2-40B4-BE49-F238E27FC236}">
                <a16:creationId xmlns:a16="http://schemas.microsoft.com/office/drawing/2014/main" id="{11D6979A-C808-4466-8CE0-7ED564BC3DD4}"/>
              </a:ext>
            </a:extLst>
          </p:cNvPr>
          <p:cNvPicPr>
            <a:picLocks noChangeAspect="1"/>
          </p:cNvPicPr>
          <p:nvPr/>
        </p:nvPicPr>
        <p:blipFill rotWithShape="1">
          <a:blip r:embed="rId2">
            <a:extLst>
              <a:ext uri="{28A0092B-C50C-407E-A947-70E740481C1C}">
                <a14:useLocalDpi xmlns:a14="http://schemas.microsoft.com/office/drawing/2010/main" val="0"/>
              </a:ext>
            </a:extLst>
          </a:blip>
          <a:srcRect b="21649"/>
          <a:stretch/>
        </p:blipFill>
        <p:spPr>
          <a:xfrm>
            <a:off x="4472609" y="1133476"/>
            <a:ext cx="7620000" cy="1798568"/>
          </a:xfrm>
          <a:prstGeom prst="rect">
            <a:avLst/>
          </a:prstGeom>
        </p:spPr>
      </p:pic>
    </p:spTree>
    <p:extLst>
      <p:ext uri="{BB962C8B-B14F-4D97-AF65-F5344CB8AC3E}">
        <p14:creationId xmlns:p14="http://schemas.microsoft.com/office/powerpoint/2010/main" val="438145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共识层</a:t>
            </a:r>
          </a:p>
        </p:txBody>
      </p:sp>
      <p:sp>
        <p:nvSpPr>
          <p:cNvPr id="8" name="文本框 7">
            <a:extLst>
              <a:ext uri="{FF2B5EF4-FFF2-40B4-BE49-F238E27FC236}">
                <a16:creationId xmlns:a16="http://schemas.microsoft.com/office/drawing/2014/main" id="{6CEC0FC6-7C46-4030-B501-C302D41BA320}"/>
              </a:ext>
            </a:extLst>
          </p:cNvPr>
          <p:cNvSpPr txBox="1"/>
          <p:nvPr/>
        </p:nvSpPr>
        <p:spPr>
          <a:xfrm>
            <a:off x="467109" y="1217922"/>
            <a:ext cx="11257781" cy="5693866"/>
          </a:xfrm>
          <a:prstGeom prst="rect">
            <a:avLst/>
          </a:prstGeom>
          <a:noFill/>
        </p:spPr>
        <p:txBody>
          <a:bodyPr wrap="square" rtlCol="0">
            <a:spAutoFit/>
          </a:bodyPr>
          <a:lstStyle/>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增加随机性</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zh-CN" sz="2800" b="1" dirty="0">
                <a:latin typeface="微软雅黑" panose="020B0503020204020204" pitchFamily="34" charset="-122"/>
                <a:ea typeface="微软雅黑" panose="020B0503020204020204" pitchFamily="34" charset="-122"/>
              </a:rPr>
              <a:t>可验证随机函数VRF</a:t>
            </a:r>
            <a:endParaRPr lang="en-US" altLang="zh-CN" sz="2800" b="1" dirty="0">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加强不确定性</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分层共识</a:t>
            </a:r>
            <a:endParaRPr lang="en-US" altLang="zh-CN" sz="2800" b="1" dirty="0">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增加动态性</a:t>
            </a:r>
            <a:endParaRPr lang="en-US" altLang="zh-CN" sz="3200" b="1" dirty="0">
              <a:latin typeface="微软雅黑" panose="020B0503020204020204" pitchFamily="34" charset="-122"/>
              <a:ea typeface="微软雅黑" panose="020B0503020204020204" pitchFamily="34" charset="-122"/>
            </a:endParaRPr>
          </a:p>
          <a:p>
            <a:pPr marL="914400" lvl="1" indent="-457200">
              <a:spcBef>
                <a:spcPts val="1200"/>
              </a:spcBef>
              <a:spcAft>
                <a:spcPts val="1200"/>
              </a:spcAft>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共识中心化与去中心化</a:t>
            </a:r>
            <a:r>
              <a:rPr lang="zh-CN" altLang="en-US" sz="3200" b="1" dirty="0">
                <a:solidFill>
                  <a:srgbClr val="FF0000"/>
                </a:solidFill>
                <a:latin typeface="微软雅黑" panose="020B0503020204020204" pitchFamily="34" charset="-122"/>
                <a:ea typeface="微软雅黑" panose="020B0503020204020204" pitchFamily="34" charset="-122"/>
              </a:rPr>
              <a:t>切换</a:t>
            </a:r>
            <a:endParaRPr lang="en-US" altLang="zh-CN" sz="2800" b="1" dirty="0">
              <a:solidFill>
                <a:srgbClr val="FF0000"/>
              </a:solidFill>
              <a:latin typeface="微软雅黑" panose="020B0503020204020204" pitchFamily="34" charset="-122"/>
              <a:ea typeface="微软雅黑" panose="020B0503020204020204" pitchFamily="34" charset="-122"/>
            </a:endParaRPr>
          </a:p>
          <a:p>
            <a:pPr marL="457200" indent="-457200">
              <a:spcBef>
                <a:spcPts val="1200"/>
              </a:spcBef>
              <a:spcAft>
                <a:spcPts val="1200"/>
              </a:spcAft>
              <a:buFont typeface="Arial" panose="020B0604020202020204" pitchFamily="34" charset="0"/>
              <a:buChar char="•"/>
            </a:pPr>
            <a:endParaRPr lang="en-US" altLang="zh-CN" sz="2000" b="1" dirty="0"/>
          </a:p>
          <a:p>
            <a:pPr marL="457200" indent="-457200">
              <a:spcBef>
                <a:spcPts val="1200"/>
              </a:spcBef>
              <a:spcAft>
                <a:spcPts val="1200"/>
              </a:spcAft>
              <a:buFont typeface="Arial" panose="020B0604020202020204" pitchFamily="34" charset="0"/>
              <a:buChar char="•"/>
            </a:pPr>
            <a:endParaRPr lang="zh-CN" altLang="en-US" sz="2000" b="1" dirty="0"/>
          </a:p>
        </p:txBody>
      </p:sp>
      <p:pic>
        <p:nvPicPr>
          <p:cNvPr id="3" name="图片 2" descr="图片包含 音乐&#10;&#10;已生成高可信度的说明">
            <a:extLst>
              <a:ext uri="{FF2B5EF4-FFF2-40B4-BE49-F238E27FC236}">
                <a16:creationId xmlns:a16="http://schemas.microsoft.com/office/drawing/2014/main" id="{43CD6911-7685-4FAA-88C0-3ABC5F7231B7}"/>
              </a:ext>
            </a:extLst>
          </p:cNvPr>
          <p:cNvPicPr>
            <a:picLocks noChangeAspect="1"/>
          </p:cNvPicPr>
          <p:nvPr/>
        </p:nvPicPr>
        <p:blipFill rotWithShape="1">
          <a:blip r:embed="rId2">
            <a:extLst>
              <a:ext uri="{28A0092B-C50C-407E-A947-70E740481C1C}">
                <a14:useLocalDpi xmlns:a14="http://schemas.microsoft.com/office/drawing/2010/main" val="0"/>
              </a:ext>
            </a:extLst>
          </a:blip>
          <a:srcRect t="16975" b="13189"/>
          <a:stretch/>
        </p:blipFill>
        <p:spPr>
          <a:xfrm>
            <a:off x="5333999" y="0"/>
            <a:ext cx="6858000" cy="4789407"/>
          </a:xfrm>
          <a:prstGeom prst="rect">
            <a:avLst/>
          </a:prstGeom>
        </p:spPr>
      </p:pic>
      <p:sp>
        <p:nvSpPr>
          <p:cNvPr id="4" name="文本框 3">
            <a:extLst>
              <a:ext uri="{FF2B5EF4-FFF2-40B4-BE49-F238E27FC236}">
                <a16:creationId xmlns:a16="http://schemas.microsoft.com/office/drawing/2014/main" id="{009992B9-1E4F-436B-9F15-3A37E643A164}"/>
              </a:ext>
            </a:extLst>
          </p:cNvPr>
          <p:cNvSpPr txBox="1"/>
          <p:nvPr/>
        </p:nvSpPr>
        <p:spPr>
          <a:xfrm>
            <a:off x="7812155" y="4840356"/>
            <a:ext cx="2673626" cy="400110"/>
          </a:xfrm>
          <a:prstGeom prst="rect">
            <a:avLst/>
          </a:prstGeom>
          <a:noFill/>
        </p:spPr>
        <p:txBody>
          <a:bodyPr wrap="square" rtlCol="0">
            <a:spAutoFit/>
          </a:bodyPr>
          <a:lstStyle/>
          <a:p>
            <a:r>
              <a:rPr lang="en-US" altLang="zh-CN" sz="2000" b="1" dirty="0">
                <a:latin typeface="Times New Roman" panose="02020603050405020304" pitchFamily="18" charset="0"/>
                <a:cs typeface="Times New Roman" panose="02020603050405020304" pitchFamily="18" charset="0"/>
              </a:rPr>
              <a:t>ALGORAND</a:t>
            </a:r>
            <a:endParaRPr lang="zh-CN" alt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2738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应用软件层</a:t>
            </a:r>
          </a:p>
        </p:txBody>
      </p:sp>
      <p:sp>
        <p:nvSpPr>
          <p:cNvPr id="8" name="文本框 7">
            <a:extLst>
              <a:ext uri="{FF2B5EF4-FFF2-40B4-BE49-F238E27FC236}">
                <a16:creationId xmlns:a16="http://schemas.microsoft.com/office/drawing/2014/main" id="{6CEC0FC6-7C46-4030-B501-C302D41BA320}"/>
              </a:ext>
            </a:extLst>
          </p:cNvPr>
          <p:cNvSpPr txBox="1"/>
          <p:nvPr/>
        </p:nvSpPr>
        <p:spPr>
          <a:xfrm>
            <a:off x="735464" y="873231"/>
            <a:ext cx="11257781" cy="6093976"/>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增加智能合约使用限制</a:t>
            </a:r>
            <a:endParaRPr lang="en-US" altLang="zh-CN" sz="3200" b="1" dirty="0">
              <a:latin typeface="微软雅黑" panose="020B0503020204020204" pitchFamily="34" charset="-122"/>
              <a:ea typeface="微软雅黑" panose="020B0503020204020204" pitchFamily="34" charset="-122"/>
            </a:endParaRP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逻辑固化，防止被篡改</a:t>
            </a:r>
            <a:endParaRPr lang="en-US" altLang="zh-CN" sz="2800" b="1" dirty="0">
              <a:latin typeface="微软雅黑" panose="020B0503020204020204" pitchFamily="34" charset="-122"/>
              <a:ea typeface="微软雅黑" panose="020B0503020204020204" pitchFamily="34" charset="-122"/>
            </a:endParaRP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限制逻辑灵活性，弱化</a:t>
            </a:r>
            <a:r>
              <a:rPr lang="zh-CN" altLang="en-US" sz="3200" b="1" dirty="0">
                <a:solidFill>
                  <a:srgbClr val="FF0000"/>
                </a:solidFill>
                <a:latin typeface="微软雅黑" panose="020B0503020204020204" pitchFamily="34" charset="-122"/>
                <a:ea typeface="微软雅黑" panose="020B0503020204020204" pitchFamily="34" charset="-122"/>
              </a:rPr>
              <a:t>图灵完备</a:t>
            </a:r>
            <a:endParaRPr lang="zh-CN" altLang="en-US" sz="2800" b="1" dirty="0">
              <a:solidFill>
                <a:srgbClr val="FF0000"/>
              </a:solidFill>
              <a:latin typeface="微软雅黑" panose="020B0503020204020204" pitchFamily="34" charset="-122"/>
              <a:ea typeface="微软雅黑" panose="020B0503020204020204" pitchFamily="34" charset="-122"/>
            </a:endParaRPr>
          </a:p>
          <a:p>
            <a:pPr marL="457200" indent="-457200">
              <a:lnSpc>
                <a:spcPct val="150000"/>
              </a:lnSpc>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实现智能合约</a:t>
            </a:r>
            <a:r>
              <a:rPr lang="zh-CN" altLang="en-US" sz="3600" b="1" dirty="0">
                <a:solidFill>
                  <a:srgbClr val="FF0000"/>
                </a:solidFill>
                <a:latin typeface="微软雅黑" panose="020B0503020204020204" pitchFamily="34" charset="-122"/>
                <a:ea typeface="微软雅黑" panose="020B0503020204020204" pitchFamily="34" charset="-122"/>
              </a:rPr>
              <a:t>隔离</a:t>
            </a:r>
            <a:endParaRPr lang="en-US" altLang="zh-CN" sz="3200" b="1" dirty="0">
              <a:solidFill>
                <a:srgbClr val="FF0000"/>
              </a:solidFill>
              <a:latin typeface="微软雅黑" panose="020B0503020204020204" pitchFamily="34" charset="-122"/>
              <a:ea typeface="微软雅黑" panose="020B0503020204020204" pitchFamily="34" charset="-122"/>
            </a:endParaRP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调用隔离</a:t>
            </a:r>
            <a:endParaRPr lang="en-US" altLang="zh-CN" sz="2800" b="1" dirty="0">
              <a:latin typeface="微软雅黑" panose="020B0503020204020204" pitchFamily="34" charset="-122"/>
              <a:ea typeface="微软雅黑" panose="020B0503020204020204" pitchFamily="34" charset="-122"/>
            </a:endParaRP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数据隔离</a:t>
            </a:r>
            <a:endParaRPr lang="en-US" altLang="zh-CN" sz="2800" b="1" dirty="0">
              <a:latin typeface="微软雅黑" panose="020B0503020204020204" pitchFamily="34" charset="-122"/>
              <a:ea typeface="微软雅黑" panose="020B0503020204020204" pitchFamily="34" charset="-122"/>
            </a:endParaRP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执行隔离</a:t>
            </a:r>
            <a:endParaRPr lang="en-US" altLang="zh-CN" sz="2800" b="1" dirty="0">
              <a:latin typeface="微软雅黑" panose="020B0503020204020204" pitchFamily="34" charset="-122"/>
              <a:ea typeface="微软雅黑" panose="020B0503020204020204" pitchFamily="34" charset="-122"/>
            </a:endParaRPr>
          </a:p>
          <a:p>
            <a:pPr marL="457200" indent="-457200">
              <a:lnSpc>
                <a:spcPct val="150000"/>
              </a:lnSpc>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智能合约的</a:t>
            </a:r>
            <a:r>
              <a:rPr lang="zh-CN" altLang="en-US" sz="3600" b="1" dirty="0">
                <a:solidFill>
                  <a:srgbClr val="FF0000"/>
                </a:solidFill>
                <a:latin typeface="微软雅黑" panose="020B0503020204020204" pitchFamily="34" charset="-122"/>
                <a:ea typeface="微软雅黑" panose="020B0503020204020204" pitchFamily="34" charset="-122"/>
              </a:rPr>
              <a:t>形式化验证</a:t>
            </a:r>
            <a:endParaRPr lang="en-US" altLang="zh-CN" sz="3200" b="1" dirty="0">
              <a:solidFill>
                <a:srgbClr val="FF0000"/>
              </a:solidFill>
              <a:latin typeface="微软雅黑" panose="020B0503020204020204" pitchFamily="34" charset="-122"/>
              <a:ea typeface="微软雅黑" panose="020B0503020204020204" pitchFamily="34" charset="-122"/>
            </a:endParaRPr>
          </a:p>
          <a:p>
            <a:endParaRPr lang="zh-CN" altLang="en-US" dirty="0"/>
          </a:p>
        </p:txBody>
      </p:sp>
      <p:pic>
        <p:nvPicPr>
          <p:cNvPr id="3" name="图片 2" descr="图片包含 文字&#10;&#10;已生成高可信度的说明">
            <a:extLst>
              <a:ext uri="{FF2B5EF4-FFF2-40B4-BE49-F238E27FC236}">
                <a16:creationId xmlns:a16="http://schemas.microsoft.com/office/drawing/2014/main" id="{13F07B94-E5D7-4916-9A15-637702D082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64354" y="3128214"/>
            <a:ext cx="5425671" cy="3051521"/>
          </a:xfrm>
          <a:prstGeom prst="rect">
            <a:avLst/>
          </a:prstGeom>
        </p:spPr>
      </p:pic>
    </p:spTree>
    <p:extLst>
      <p:ext uri="{BB962C8B-B14F-4D97-AF65-F5344CB8AC3E}">
        <p14:creationId xmlns:p14="http://schemas.microsoft.com/office/powerpoint/2010/main" val="2755210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sp>
        <p:nvSpPr>
          <p:cNvPr id="4" name="平行四边形 3"/>
          <p:cNvSpPr/>
          <p:nvPr/>
        </p:nvSpPr>
        <p:spPr>
          <a:xfrm>
            <a:off x="3639884" y="1"/>
            <a:ext cx="5521832" cy="4127500"/>
          </a:xfrm>
          <a:custGeom>
            <a:avLst/>
            <a:gdLst>
              <a:gd name="connsiteX0" fmla="*/ 0 w 6131432"/>
              <a:gd name="connsiteY0" fmla="*/ 6845300 h 6845300"/>
              <a:gd name="connsiteX1" fmla="*/ 1532858 w 6131432"/>
              <a:gd name="connsiteY1" fmla="*/ 0 h 6845300"/>
              <a:gd name="connsiteX2" fmla="*/ 6131432 w 6131432"/>
              <a:gd name="connsiteY2" fmla="*/ 0 h 6845300"/>
              <a:gd name="connsiteX3" fmla="*/ 4598574 w 6131432"/>
              <a:gd name="connsiteY3" fmla="*/ 6845300 h 6845300"/>
              <a:gd name="connsiteX4" fmla="*/ 0 w 6131432"/>
              <a:gd name="connsiteY4" fmla="*/ 6845300 h 6845300"/>
              <a:gd name="connsiteX0" fmla="*/ 0 w 5521832"/>
              <a:gd name="connsiteY0" fmla="*/ 4127500 h 6845300"/>
              <a:gd name="connsiteX1" fmla="*/ 923258 w 5521832"/>
              <a:gd name="connsiteY1" fmla="*/ 0 h 6845300"/>
              <a:gd name="connsiteX2" fmla="*/ 5521832 w 5521832"/>
              <a:gd name="connsiteY2" fmla="*/ 0 h 6845300"/>
              <a:gd name="connsiteX3" fmla="*/ 3988974 w 5521832"/>
              <a:gd name="connsiteY3" fmla="*/ 6845300 h 6845300"/>
              <a:gd name="connsiteX4" fmla="*/ 0 w 5521832"/>
              <a:gd name="connsiteY4" fmla="*/ 4127500 h 6845300"/>
              <a:gd name="connsiteX0" fmla="*/ 0 w 5521832"/>
              <a:gd name="connsiteY0" fmla="*/ 4127500 h 4127500"/>
              <a:gd name="connsiteX1" fmla="*/ 923258 w 5521832"/>
              <a:gd name="connsiteY1" fmla="*/ 0 h 4127500"/>
              <a:gd name="connsiteX2" fmla="*/ 5521832 w 5521832"/>
              <a:gd name="connsiteY2" fmla="*/ 0 h 4127500"/>
              <a:gd name="connsiteX3" fmla="*/ 4598574 w 5521832"/>
              <a:gd name="connsiteY3" fmla="*/ 4114800 h 4127500"/>
              <a:gd name="connsiteX4" fmla="*/ 0 w 5521832"/>
              <a:gd name="connsiteY4" fmla="*/ 4127500 h 41275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1832" h="4127500">
                <a:moveTo>
                  <a:pt x="0" y="4127500"/>
                </a:moveTo>
                <a:lnTo>
                  <a:pt x="923258" y="0"/>
                </a:lnTo>
                <a:lnTo>
                  <a:pt x="5521832" y="0"/>
                </a:lnTo>
                <a:lnTo>
                  <a:pt x="4598574" y="4114800"/>
                </a:lnTo>
                <a:lnTo>
                  <a:pt x="0" y="4127500"/>
                </a:lnTo>
                <a:close/>
              </a:path>
            </a:pathLst>
          </a:custGeom>
          <a:solidFill>
            <a:srgbClr val="FF9900">
              <a:alpha val="80000"/>
            </a:srgbClr>
          </a:solidFill>
          <a:ln>
            <a:noFill/>
          </a:ln>
          <a:effectLst>
            <a:outerShdw blurRad="2667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5795962" y="790610"/>
            <a:ext cx="1392238" cy="1107996"/>
          </a:xfrm>
          <a:prstGeom prst="rect">
            <a:avLst/>
          </a:prstGeom>
          <a:noFill/>
          <a:effectLst>
            <a:innerShdw blurRad="63500" dist="50800" dir="13500000">
              <a:prstClr val="black">
                <a:alpha val="50000"/>
              </a:prstClr>
            </a:innerShdw>
          </a:effectLst>
        </p:spPr>
        <p:txBody>
          <a:bodyPr wrap="square" rtlCol="0">
            <a:spAutoFit/>
          </a:bodyPr>
          <a:lstStyle/>
          <a:p>
            <a:pPr algn="ctr"/>
            <a:r>
              <a:rPr lang="en-US" altLang="zh-CN" sz="6600" b="1" dirty="0">
                <a:solidFill>
                  <a:schemeClr val="bg1"/>
                </a:solidFill>
                <a:latin typeface="微软雅黑" panose="020B0503020204020204" pitchFamily="34" charset="-122"/>
                <a:ea typeface="微软雅黑" panose="020B0503020204020204" pitchFamily="34" charset="-122"/>
              </a:rPr>
              <a:t>01</a:t>
            </a:r>
            <a:endParaRPr lang="zh-CN" altLang="en-US" sz="6600" b="1" dirty="0">
              <a:solidFill>
                <a:schemeClr val="bg1"/>
              </a:solidFill>
              <a:latin typeface="微软雅黑" panose="020B0503020204020204" pitchFamily="34" charset="-122"/>
              <a:ea typeface="微软雅黑" panose="020B0503020204020204" pitchFamily="34" charset="-122"/>
            </a:endParaRPr>
          </a:p>
        </p:txBody>
      </p:sp>
      <p:cxnSp>
        <p:nvCxnSpPr>
          <p:cNvPr id="9" name="直接连接符 8"/>
          <p:cNvCxnSpPr/>
          <p:nvPr/>
        </p:nvCxnSpPr>
        <p:spPr>
          <a:xfrm>
            <a:off x="4699000" y="1905000"/>
            <a:ext cx="3492500" cy="0"/>
          </a:xfrm>
          <a:prstGeom prst="line">
            <a:avLst/>
          </a:prstGeom>
          <a:ln w="28575">
            <a:solidFill>
              <a:srgbClr val="CC0000"/>
            </a:solidFill>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3990010" y="2395390"/>
            <a:ext cx="4622800" cy="1446550"/>
          </a:xfrm>
          <a:prstGeom prst="rect">
            <a:avLst/>
          </a:prstGeom>
          <a:noFill/>
        </p:spPr>
        <p:txBody>
          <a:bodyPr wrap="square" rtlCol="0">
            <a:spAutoFit/>
          </a:bodyPr>
          <a:lstStyle/>
          <a:p>
            <a:pPr algn="ctr"/>
            <a:r>
              <a:rPr lang="zh-CN" altLang="en-US" sz="4400" b="1" dirty="0">
                <a:solidFill>
                  <a:schemeClr val="bg1"/>
                </a:solidFill>
                <a:latin typeface="微软雅黑" panose="020B0503020204020204" pitchFamily="34" charset="-122"/>
                <a:ea typeface="微软雅黑" panose="020B0503020204020204" pitchFamily="34" charset="-122"/>
              </a:rPr>
              <a:t>信息系统的</a:t>
            </a:r>
            <a:endParaRPr lang="en-US" altLang="zh-CN" sz="4400" b="1" dirty="0">
              <a:solidFill>
                <a:schemeClr val="bg1"/>
              </a:solidFill>
              <a:latin typeface="微软雅黑" panose="020B0503020204020204" pitchFamily="34" charset="-122"/>
              <a:ea typeface="微软雅黑" panose="020B0503020204020204" pitchFamily="34" charset="-122"/>
            </a:endParaRPr>
          </a:p>
          <a:p>
            <a:pPr algn="ctr"/>
            <a:r>
              <a:rPr lang="zh-CN" altLang="en-US" sz="4400" b="1" dirty="0">
                <a:solidFill>
                  <a:schemeClr val="bg1"/>
                </a:solidFill>
                <a:latin typeface="微软雅黑" panose="020B0503020204020204" pitchFamily="34" charset="-122"/>
                <a:ea typeface="微软雅黑" panose="020B0503020204020204" pitchFamily="34" charset="-122"/>
              </a:rPr>
              <a:t>数学模型</a:t>
            </a:r>
          </a:p>
        </p:txBody>
      </p:sp>
    </p:spTree>
    <p:extLst>
      <p:ext uri="{BB962C8B-B14F-4D97-AF65-F5344CB8AC3E}">
        <p14:creationId xmlns:p14="http://schemas.microsoft.com/office/powerpoint/2010/main" val="19933675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应用软件层</a:t>
            </a:r>
          </a:p>
        </p:txBody>
      </p:sp>
      <p:sp>
        <p:nvSpPr>
          <p:cNvPr id="8" name="文本框 7">
            <a:extLst>
              <a:ext uri="{FF2B5EF4-FFF2-40B4-BE49-F238E27FC236}">
                <a16:creationId xmlns:a16="http://schemas.microsoft.com/office/drawing/2014/main" id="{6CEC0FC6-7C46-4030-B501-C302D41BA320}"/>
              </a:ext>
            </a:extLst>
          </p:cNvPr>
          <p:cNvSpPr txBox="1"/>
          <p:nvPr/>
        </p:nvSpPr>
        <p:spPr>
          <a:xfrm>
            <a:off x="775221" y="1120651"/>
            <a:ext cx="11257781" cy="5447645"/>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增加智能合约</a:t>
            </a:r>
            <a:r>
              <a:rPr lang="zh-CN" altLang="en-US" sz="3600" b="1" dirty="0">
                <a:solidFill>
                  <a:srgbClr val="FF0000"/>
                </a:solidFill>
                <a:latin typeface="微软雅黑" panose="020B0503020204020204" pitchFamily="34" charset="-122"/>
                <a:ea typeface="微软雅黑" panose="020B0503020204020204" pitchFamily="34" charset="-122"/>
              </a:rPr>
              <a:t>隐私保护</a:t>
            </a:r>
            <a:endParaRPr lang="en-US" altLang="zh-CN" sz="3200" b="1" dirty="0">
              <a:solidFill>
                <a:srgbClr val="FF0000"/>
              </a:solidFill>
              <a:latin typeface="微软雅黑" panose="020B0503020204020204" pitchFamily="34" charset="-122"/>
              <a:ea typeface="微软雅黑" panose="020B0503020204020204" pitchFamily="34" charset="-122"/>
            </a:endParaRP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安全多方计算</a:t>
            </a:r>
            <a:r>
              <a:rPr lang="en-US" altLang="zh-CN" sz="2800" b="1" dirty="0">
                <a:latin typeface="微软雅黑" panose="020B0503020204020204" pitchFamily="34" charset="-122"/>
                <a:ea typeface="微软雅黑" panose="020B0503020204020204" pitchFamily="34" charset="-122"/>
              </a:rPr>
              <a:t>(</a:t>
            </a:r>
            <a:r>
              <a:rPr lang="en-US" altLang="zh-CN" sz="3200" b="1" dirty="0">
                <a:solidFill>
                  <a:srgbClr val="FF0000"/>
                </a:solidFill>
                <a:latin typeface="微软雅黑" panose="020B0503020204020204" pitchFamily="34" charset="-122"/>
                <a:ea typeface="微软雅黑" panose="020B0503020204020204" pitchFamily="34" charset="-122"/>
              </a:rPr>
              <a:t>MPC</a:t>
            </a:r>
            <a:r>
              <a:rPr lang="en-US" altLang="zh-CN" sz="2800" b="1" dirty="0">
                <a:latin typeface="微软雅黑" panose="020B0503020204020204" pitchFamily="34" charset="-122"/>
                <a:ea typeface="微软雅黑" panose="020B0503020204020204" pitchFamily="34" charset="-122"/>
              </a:rPr>
              <a:t>)</a:t>
            </a: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零知识证明</a:t>
            </a:r>
            <a:r>
              <a:rPr lang="en-US" altLang="zh-CN" sz="2800" b="1" dirty="0">
                <a:latin typeface="微软雅黑" panose="020B0503020204020204" pitchFamily="34" charset="-122"/>
                <a:ea typeface="微软雅黑" panose="020B0503020204020204" pitchFamily="34" charset="-122"/>
              </a:rPr>
              <a:t>(</a:t>
            </a:r>
            <a:r>
              <a:rPr lang="en-US" altLang="zh-CN" sz="3200" b="1" dirty="0">
                <a:solidFill>
                  <a:srgbClr val="FF0000"/>
                </a:solidFill>
                <a:latin typeface="微软雅黑" panose="020B0503020204020204" pitchFamily="34" charset="-122"/>
                <a:ea typeface="微软雅黑" panose="020B0503020204020204" pitchFamily="34" charset="-122"/>
              </a:rPr>
              <a:t>ZKP</a:t>
            </a:r>
            <a:r>
              <a:rPr lang="en-US" altLang="zh-CN" sz="2800" b="1" dirty="0">
                <a:latin typeface="微软雅黑" panose="020B0503020204020204" pitchFamily="34" charset="-122"/>
                <a:ea typeface="微软雅黑" panose="020B0503020204020204" pitchFamily="34" charset="-122"/>
              </a:rPr>
              <a:t>)</a:t>
            </a:r>
            <a:endParaRPr lang="zh-CN" altLang="en-US" sz="2800" b="1" dirty="0">
              <a:latin typeface="微软雅黑" panose="020B0503020204020204" pitchFamily="34" charset="-122"/>
              <a:ea typeface="微软雅黑" panose="020B0503020204020204" pitchFamily="34" charset="-122"/>
            </a:endParaRPr>
          </a:p>
          <a:p>
            <a:pPr marL="457200" indent="-457200">
              <a:lnSpc>
                <a:spcPct val="150000"/>
              </a:lnSpc>
              <a:buFont typeface="Arial" panose="020B0604020202020204" pitchFamily="34" charset="0"/>
              <a:buChar char="•"/>
            </a:pPr>
            <a:r>
              <a:rPr lang="zh-CN" altLang="en-US" sz="3200" b="1" dirty="0">
                <a:latin typeface="微软雅黑" panose="020B0503020204020204" pitchFamily="34" charset="-122"/>
                <a:ea typeface="微软雅黑" panose="020B0503020204020204" pitchFamily="34" charset="-122"/>
              </a:rPr>
              <a:t>提高系统</a:t>
            </a:r>
            <a:r>
              <a:rPr lang="zh-CN" altLang="en-US" sz="3600" b="1" dirty="0">
                <a:solidFill>
                  <a:srgbClr val="FF0000"/>
                </a:solidFill>
                <a:latin typeface="微软雅黑" panose="020B0503020204020204" pitchFamily="34" charset="-122"/>
                <a:ea typeface="微软雅黑" panose="020B0503020204020204" pitchFamily="34" charset="-122"/>
              </a:rPr>
              <a:t>性能</a:t>
            </a:r>
            <a:endParaRPr lang="en-US" altLang="zh-CN" sz="3200" b="1" dirty="0">
              <a:solidFill>
                <a:srgbClr val="FF0000"/>
              </a:solidFill>
              <a:latin typeface="微软雅黑" panose="020B0503020204020204" pitchFamily="34" charset="-122"/>
              <a:ea typeface="微软雅黑" panose="020B0503020204020204" pitchFamily="34" charset="-122"/>
            </a:endParaRP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聚合签名</a:t>
            </a:r>
            <a:endParaRPr lang="en-US" altLang="zh-CN" sz="2800" b="1" dirty="0">
              <a:latin typeface="微软雅黑" panose="020B0503020204020204" pitchFamily="34" charset="-122"/>
              <a:ea typeface="微软雅黑" panose="020B0503020204020204" pitchFamily="34" charset="-122"/>
            </a:endParaRP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环签名</a:t>
            </a:r>
            <a:endParaRPr lang="en-US" altLang="zh-CN" sz="2800" b="1" dirty="0">
              <a:latin typeface="微软雅黑" panose="020B0503020204020204" pitchFamily="34" charset="-122"/>
              <a:ea typeface="微软雅黑" panose="020B0503020204020204" pitchFamily="34" charset="-122"/>
            </a:endParaRPr>
          </a:p>
          <a:p>
            <a:pPr marL="914400" lvl="1" indent="-457200">
              <a:lnSpc>
                <a:spcPct val="150000"/>
              </a:lnSpc>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子链模式</a:t>
            </a:r>
            <a:endParaRPr lang="en-US" altLang="zh-CN" sz="2800" b="1" dirty="0">
              <a:latin typeface="微软雅黑" panose="020B0503020204020204" pitchFamily="34" charset="-122"/>
              <a:ea typeface="微软雅黑" panose="020B0503020204020204" pitchFamily="34" charset="-122"/>
            </a:endParaRPr>
          </a:p>
          <a:p>
            <a:endParaRPr lang="zh-CN" altLang="en-US" dirty="0"/>
          </a:p>
        </p:txBody>
      </p:sp>
      <p:pic>
        <p:nvPicPr>
          <p:cNvPr id="5" name="图片 4" descr="图片包含 文字, 户外, 建筑物&#10;&#10;已生成极高可信度的说明">
            <a:extLst>
              <a:ext uri="{FF2B5EF4-FFF2-40B4-BE49-F238E27FC236}">
                <a16:creationId xmlns:a16="http://schemas.microsoft.com/office/drawing/2014/main" id="{A692294A-97B0-471E-B822-C8310C36A6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9396" y="1733265"/>
            <a:ext cx="5377383" cy="3842588"/>
          </a:xfrm>
          <a:prstGeom prst="rect">
            <a:avLst/>
          </a:prstGeom>
        </p:spPr>
      </p:pic>
    </p:spTree>
    <p:extLst>
      <p:ext uri="{BB962C8B-B14F-4D97-AF65-F5344CB8AC3E}">
        <p14:creationId xmlns:p14="http://schemas.microsoft.com/office/powerpoint/2010/main" val="2273561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6CEC0FC6-7C46-4030-B501-C302D41BA320}"/>
              </a:ext>
            </a:extLst>
          </p:cNvPr>
          <p:cNvSpPr txBox="1"/>
          <p:nvPr/>
        </p:nvSpPr>
        <p:spPr>
          <a:xfrm>
            <a:off x="467109" y="2006288"/>
            <a:ext cx="11257781" cy="1107996"/>
          </a:xfrm>
          <a:prstGeom prst="rect">
            <a:avLst/>
          </a:prstGeom>
          <a:noFill/>
        </p:spPr>
        <p:txBody>
          <a:bodyPr wrap="square" rtlCol="0">
            <a:spAutoFit/>
          </a:bodyPr>
          <a:lstStyle/>
          <a:p>
            <a:pPr algn="ctr"/>
            <a:r>
              <a:rPr lang="zh-CN" altLang="en-US" sz="6000" b="1" dirty="0">
                <a:latin typeface="微软雅黑" panose="020B0503020204020204" pitchFamily="34" charset="-122"/>
                <a:ea typeface="微软雅黑" panose="020B0503020204020204" pitchFamily="34" charset="-122"/>
              </a:rPr>
              <a:t>纯软件向</a:t>
            </a:r>
            <a:r>
              <a:rPr lang="zh-CN" altLang="en-US" sz="6600" b="1" dirty="0">
                <a:solidFill>
                  <a:srgbClr val="FF0000"/>
                </a:solidFill>
                <a:latin typeface="微软雅黑" panose="020B0503020204020204" pitchFamily="34" charset="-122"/>
                <a:ea typeface="微软雅黑" panose="020B0503020204020204" pitchFamily="34" charset="-122"/>
              </a:rPr>
              <a:t>软硬件结合</a:t>
            </a:r>
            <a:r>
              <a:rPr lang="zh-CN" altLang="en-US" sz="6000" b="1" dirty="0">
                <a:latin typeface="微软雅黑" panose="020B0503020204020204" pitchFamily="34" charset="-122"/>
                <a:ea typeface="微软雅黑" panose="020B0503020204020204" pitchFamily="34" charset="-122"/>
              </a:rPr>
              <a:t>发展</a:t>
            </a:r>
          </a:p>
        </p:txBody>
      </p:sp>
      <p:sp>
        <p:nvSpPr>
          <p:cNvPr id="7" name="文本框 6">
            <a:extLst>
              <a:ext uri="{FF2B5EF4-FFF2-40B4-BE49-F238E27FC236}">
                <a16:creationId xmlns:a16="http://schemas.microsoft.com/office/drawing/2014/main" id="{07A01D50-1B04-4A98-9F36-F2BA8CB2F3AF}"/>
              </a:ext>
            </a:extLst>
          </p:cNvPr>
          <p:cNvSpPr txBox="1"/>
          <p:nvPr/>
        </p:nvSpPr>
        <p:spPr>
          <a:xfrm>
            <a:off x="467108" y="4126636"/>
            <a:ext cx="4184405" cy="1015663"/>
          </a:xfrm>
          <a:prstGeom prst="rect">
            <a:avLst/>
          </a:prstGeom>
          <a:noFill/>
        </p:spPr>
        <p:txBody>
          <a:bodyPr wrap="square" rtlCol="0">
            <a:spAutoFit/>
          </a:bodyPr>
          <a:lstStyle/>
          <a:p>
            <a:pPr algn="ctr"/>
            <a:r>
              <a:rPr lang="zh-CN" altLang="en-US" sz="6000" b="1" dirty="0">
                <a:solidFill>
                  <a:srgbClr val="0070C0"/>
                </a:solidFill>
                <a:latin typeface="微软雅黑" panose="020B0503020204020204" pitchFamily="34" charset="-122"/>
                <a:ea typeface="微软雅黑" panose="020B0503020204020204" pitchFamily="34" charset="-122"/>
              </a:rPr>
              <a:t>性能</a:t>
            </a:r>
          </a:p>
        </p:txBody>
      </p:sp>
      <p:sp>
        <p:nvSpPr>
          <p:cNvPr id="9" name="文本框 8">
            <a:extLst>
              <a:ext uri="{FF2B5EF4-FFF2-40B4-BE49-F238E27FC236}">
                <a16:creationId xmlns:a16="http://schemas.microsoft.com/office/drawing/2014/main" id="{78965483-80B3-4BE9-8505-AC81682CEC5F}"/>
              </a:ext>
            </a:extLst>
          </p:cNvPr>
          <p:cNvSpPr txBox="1"/>
          <p:nvPr/>
        </p:nvSpPr>
        <p:spPr>
          <a:xfrm>
            <a:off x="7583507" y="4126635"/>
            <a:ext cx="4184405" cy="1015663"/>
          </a:xfrm>
          <a:prstGeom prst="rect">
            <a:avLst/>
          </a:prstGeom>
          <a:noFill/>
        </p:spPr>
        <p:txBody>
          <a:bodyPr wrap="square" rtlCol="0">
            <a:spAutoFit/>
          </a:bodyPr>
          <a:lstStyle/>
          <a:p>
            <a:pPr algn="ctr"/>
            <a:r>
              <a:rPr lang="zh-CN" altLang="en-US" sz="6000" b="1" dirty="0">
                <a:solidFill>
                  <a:srgbClr val="0070C0"/>
                </a:solidFill>
                <a:latin typeface="微软雅黑" panose="020B0503020204020204" pitchFamily="34" charset="-122"/>
                <a:ea typeface="微软雅黑" panose="020B0503020204020204" pitchFamily="34" charset="-122"/>
              </a:rPr>
              <a:t>安全</a:t>
            </a:r>
          </a:p>
        </p:txBody>
      </p:sp>
      <p:sp>
        <p:nvSpPr>
          <p:cNvPr id="10" name="直角三角形 9">
            <a:extLst>
              <a:ext uri="{FF2B5EF4-FFF2-40B4-BE49-F238E27FC236}">
                <a16:creationId xmlns:a16="http://schemas.microsoft.com/office/drawing/2014/main" id="{7B9E8EF2-5510-437C-B120-F4BDA11A13FE}"/>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2" name="矩形 11">
            <a:extLst>
              <a:ext uri="{FF2B5EF4-FFF2-40B4-BE49-F238E27FC236}">
                <a16:creationId xmlns:a16="http://schemas.microsoft.com/office/drawing/2014/main" id="{0A61F1FD-0B41-4013-984F-7C11D1ED0CFA}"/>
              </a:ext>
            </a:extLst>
          </p:cNvPr>
          <p:cNvSpPr/>
          <p:nvPr/>
        </p:nvSpPr>
        <p:spPr>
          <a:xfrm>
            <a:off x="695325" y="241300"/>
            <a:ext cx="651054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3" name="文本框 12">
            <a:extLst>
              <a:ext uri="{FF2B5EF4-FFF2-40B4-BE49-F238E27FC236}">
                <a16:creationId xmlns:a16="http://schemas.microsoft.com/office/drawing/2014/main" id="{418DFBC6-AF25-47A5-B38C-E078E15AB266}"/>
              </a:ext>
            </a:extLst>
          </p:cNvPr>
          <p:cNvSpPr txBox="1"/>
          <p:nvPr/>
        </p:nvSpPr>
        <p:spPr>
          <a:xfrm>
            <a:off x="812799" y="286434"/>
            <a:ext cx="6790635"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区块链信息系统的演进方向</a:t>
            </a:r>
          </a:p>
        </p:txBody>
      </p:sp>
    </p:spTree>
    <p:extLst>
      <p:ext uri="{BB962C8B-B14F-4D97-AF65-F5344CB8AC3E}">
        <p14:creationId xmlns:p14="http://schemas.microsoft.com/office/powerpoint/2010/main" val="2165010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6CEC0FC6-7C46-4030-B501-C302D41BA320}"/>
              </a:ext>
            </a:extLst>
          </p:cNvPr>
          <p:cNvSpPr txBox="1"/>
          <p:nvPr/>
        </p:nvSpPr>
        <p:spPr>
          <a:xfrm>
            <a:off x="467109" y="2006288"/>
            <a:ext cx="11257781" cy="2031325"/>
          </a:xfrm>
          <a:prstGeom prst="rect">
            <a:avLst/>
          </a:prstGeom>
          <a:noFill/>
        </p:spPr>
        <p:txBody>
          <a:bodyPr wrap="square" rtlCol="0">
            <a:spAutoFit/>
          </a:bodyPr>
          <a:lstStyle/>
          <a:p>
            <a:pPr algn="ctr"/>
            <a:r>
              <a:rPr lang="zh-CN" altLang="en-US" sz="6000" b="1" dirty="0">
                <a:latin typeface="微软雅黑" panose="020B0503020204020204" pitchFamily="34" charset="-122"/>
                <a:ea typeface="微软雅黑" panose="020B0503020204020204" pitchFamily="34" charset="-122"/>
              </a:rPr>
              <a:t>发展封闭向</a:t>
            </a:r>
            <a:r>
              <a:rPr lang="zh-CN" altLang="en-US" sz="6600" b="1" dirty="0">
                <a:solidFill>
                  <a:srgbClr val="FF0000"/>
                </a:solidFill>
                <a:latin typeface="微软雅黑" panose="020B0503020204020204" pitchFamily="34" charset="-122"/>
                <a:ea typeface="微软雅黑" panose="020B0503020204020204" pitchFamily="34" charset="-122"/>
              </a:rPr>
              <a:t>开放</a:t>
            </a:r>
            <a:r>
              <a:rPr lang="zh-CN" altLang="en-US" sz="6000" b="1" dirty="0">
                <a:latin typeface="微软雅黑" panose="020B0503020204020204" pitchFamily="34" charset="-122"/>
                <a:ea typeface="微软雅黑" panose="020B0503020204020204" pitchFamily="34" charset="-122"/>
              </a:rPr>
              <a:t>发展</a:t>
            </a:r>
          </a:p>
          <a:p>
            <a:pPr algn="ctr"/>
            <a:endParaRPr lang="zh-CN" altLang="en-US" sz="6000" b="1" dirty="0">
              <a:latin typeface="微软雅黑" panose="020B0503020204020204" pitchFamily="34" charset="-122"/>
              <a:ea typeface="微软雅黑" panose="020B0503020204020204" pitchFamily="34" charset="-122"/>
            </a:endParaRPr>
          </a:p>
        </p:txBody>
      </p:sp>
      <p:sp>
        <p:nvSpPr>
          <p:cNvPr id="7" name="文本框 6">
            <a:extLst>
              <a:ext uri="{FF2B5EF4-FFF2-40B4-BE49-F238E27FC236}">
                <a16:creationId xmlns:a16="http://schemas.microsoft.com/office/drawing/2014/main" id="{07A01D50-1B04-4A98-9F36-F2BA8CB2F3AF}"/>
              </a:ext>
            </a:extLst>
          </p:cNvPr>
          <p:cNvSpPr txBox="1"/>
          <p:nvPr/>
        </p:nvSpPr>
        <p:spPr>
          <a:xfrm>
            <a:off x="467108" y="4126636"/>
            <a:ext cx="4184405" cy="1015663"/>
          </a:xfrm>
          <a:prstGeom prst="rect">
            <a:avLst/>
          </a:prstGeom>
          <a:noFill/>
        </p:spPr>
        <p:txBody>
          <a:bodyPr wrap="square" rtlCol="0">
            <a:spAutoFit/>
          </a:bodyPr>
          <a:lstStyle/>
          <a:p>
            <a:pPr algn="ctr"/>
            <a:r>
              <a:rPr lang="zh-CN" altLang="en-US" sz="6000" b="1" dirty="0">
                <a:solidFill>
                  <a:srgbClr val="0070C0"/>
                </a:solidFill>
                <a:latin typeface="微软雅黑" panose="020B0503020204020204" pitchFamily="34" charset="-122"/>
                <a:ea typeface="微软雅黑" panose="020B0503020204020204" pitchFamily="34" charset="-122"/>
              </a:rPr>
              <a:t>跨链</a:t>
            </a:r>
          </a:p>
        </p:txBody>
      </p:sp>
      <p:sp>
        <p:nvSpPr>
          <p:cNvPr id="9" name="文本框 8">
            <a:extLst>
              <a:ext uri="{FF2B5EF4-FFF2-40B4-BE49-F238E27FC236}">
                <a16:creationId xmlns:a16="http://schemas.microsoft.com/office/drawing/2014/main" id="{78965483-80B3-4BE9-8505-AC81682CEC5F}"/>
              </a:ext>
            </a:extLst>
          </p:cNvPr>
          <p:cNvSpPr txBox="1"/>
          <p:nvPr/>
        </p:nvSpPr>
        <p:spPr>
          <a:xfrm>
            <a:off x="7583507" y="4126635"/>
            <a:ext cx="4184405" cy="1015663"/>
          </a:xfrm>
          <a:prstGeom prst="rect">
            <a:avLst/>
          </a:prstGeom>
          <a:noFill/>
        </p:spPr>
        <p:txBody>
          <a:bodyPr wrap="square" rtlCol="0">
            <a:spAutoFit/>
          </a:bodyPr>
          <a:lstStyle/>
          <a:p>
            <a:pPr algn="ctr"/>
            <a:r>
              <a:rPr lang="zh-CN" altLang="en-US" sz="6000" b="1" dirty="0">
                <a:solidFill>
                  <a:srgbClr val="0070C0"/>
                </a:solidFill>
                <a:latin typeface="微软雅黑" panose="020B0503020204020204" pitchFamily="34" charset="-122"/>
                <a:ea typeface="微软雅黑" panose="020B0503020204020204" pitchFamily="34" charset="-122"/>
              </a:rPr>
              <a:t>子链</a:t>
            </a:r>
          </a:p>
        </p:txBody>
      </p:sp>
      <p:sp>
        <p:nvSpPr>
          <p:cNvPr id="10" name="文本框 9">
            <a:extLst>
              <a:ext uri="{FF2B5EF4-FFF2-40B4-BE49-F238E27FC236}">
                <a16:creationId xmlns:a16="http://schemas.microsoft.com/office/drawing/2014/main" id="{5DB60953-8BE7-4338-A939-58F5C721C571}"/>
              </a:ext>
            </a:extLst>
          </p:cNvPr>
          <p:cNvSpPr txBox="1"/>
          <p:nvPr/>
        </p:nvSpPr>
        <p:spPr>
          <a:xfrm>
            <a:off x="3978930" y="4129951"/>
            <a:ext cx="4184405" cy="1015663"/>
          </a:xfrm>
          <a:prstGeom prst="rect">
            <a:avLst/>
          </a:prstGeom>
          <a:noFill/>
        </p:spPr>
        <p:txBody>
          <a:bodyPr wrap="square" rtlCol="0">
            <a:spAutoFit/>
          </a:bodyPr>
          <a:lstStyle/>
          <a:p>
            <a:pPr algn="ctr"/>
            <a:r>
              <a:rPr lang="zh-CN" altLang="en-US" sz="6000" b="1" dirty="0">
                <a:solidFill>
                  <a:srgbClr val="0070C0"/>
                </a:solidFill>
                <a:latin typeface="微软雅黑" panose="020B0503020204020204" pitchFamily="34" charset="-122"/>
                <a:ea typeface="微软雅黑" panose="020B0503020204020204" pitchFamily="34" charset="-122"/>
              </a:rPr>
              <a:t>侧链</a:t>
            </a:r>
          </a:p>
        </p:txBody>
      </p:sp>
      <p:sp>
        <p:nvSpPr>
          <p:cNvPr id="12" name="直角三角形 11">
            <a:extLst>
              <a:ext uri="{FF2B5EF4-FFF2-40B4-BE49-F238E27FC236}">
                <a16:creationId xmlns:a16="http://schemas.microsoft.com/office/drawing/2014/main" id="{75039869-1B1B-4FAC-8759-27CC9F6ADAB4}"/>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3" name="矩形 12">
            <a:extLst>
              <a:ext uri="{FF2B5EF4-FFF2-40B4-BE49-F238E27FC236}">
                <a16:creationId xmlns:a16="http://schemas.microsoft.com/office/drawing/2014/main" id="{309C1148-0EAA-423F-8CBC-3DFA049F098F}"/>
              </a:ext>
            </a:extLst>
          </p:cNvPr>
          <p:cNvSpPr/>
          <p:nvPr/>
        </p:nvSpPr>
        <p:spPr>
          <a:xfrm>
            <a:off x="695325" y="241300"/>
            <a:ext cx="651054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A6010B8D-DD70-42F9-B30A-A8FAB982B602}"/>
              </a:ext>
            </a:extLst>
          </p:cNvPr>
          <p:cNvSpPr txBox="1"/>
          <p:nvPr/>
        </p:nvSpPr>
        <p:spPr>
          <a:xfrm>
            <a:off x="812799" y="286434"/>
            <a:ext cx="6790635"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区块链信息系统的演进方向</a:t>
            </a:r>
          </a:p>
        </p:txBody>
      </p:sp>
    </p:spTree>
    <p:extLst>
      <p:ext uri="{BB962C8B-B14F-4D97-AF65-F5344CB8AC3E}">
        <p14:creationId xmlns:p14="http://schemas.microsoft.com/office/powerpoint/2010/main" val="6715995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6CEC0FC6-7C46-4030-B501-C302D41BA320}"/>
              </a:ext>
            </a:extLst>
          </p:cNvPr>
          <p:cNvSpPr txBox="1"/>
          <p:nvPr/>
        </p:nvSpPr>
        <p:spPr>
          <a:xfrm>
            <a:off x="367747" y="2960445"/>
            <a:ext cx="11635438" cy="1015663"/>
          </a:xfrm>
          <a:prstGeom prst="rect">
            <a:avLst/>
          </a:prstGeom>
          <a:noFill/>
        </p:spPr>
        <p:txBody>
          <a:bodyPr wrap="square" rtlCol="0">
            <a:spAutoFit/>
          </a:bodyPr>
          <a:lstStyle/>
          <a:p>
            <a:pPr algn="ctr"/>
            <a:r>
              <a:rPr lang="zh-CN" altLang="en-US" sz="5400" b="1" dirty="0">
                <a:latin typeface="微软雅黑" panose="020B0503020204020204" pitchFamily="34" charset="-122"/>
                <a:ea typeface="微软雅黑" panose="020B0503020204020204" pitchFamily="34" charset="-122"/>
              </a:rPr>
              <a:t>单一场景应用向</a:t>
            </a:r>
            <a:r>
              <a:rPr lang="zh-CN" altLang="en-US" sz="6000" b="1" dirty="0">
                <a:solidFill>
                  <a:srgbClr val="FF0000"/>
                </a:solidFill>
                <a:latin typeface="微软雅黑" panose="020B0503020204020204" pitchFamily="34" charset="-122"/>
                <a:ea typeface="微软雅黑" panose="020B0503020204020204" pitchFamily="34" charset="-122"/>
              </a:rPr>
              <a:t>跨行业场景</a:t>
            </a:r>
            <a:r>
              <a:rPr lang="zh-CN" altLang="en-US" sz="5400" b="1" dirty="0">
                <a:latin typeface="微软雅黑" panose="020B0503020204020204" pitchFamily="34" charset="-122"/>
                <a:ea typeface="微软雅黑" panose="020B0503020204020204" pitchFamily="34" charset="-122"/>
              </a:rPr>
              <a:t>应用发展</a:t>
            </a:r>
          </a:p>
        </p:txBody>
      </p:sp>
      <p:sp>
        <p:nvSpPr>
          <p:cNvPr id="7" name="直角三角形 6">
            <a:extLst>
              <a:ext uri="{FF2B5EF4-FFF2-40B4-BE49-F238E27FC236}">
                <a16:creationId xmlns:a16="http://schemas.microsoft.com/office/drawing/2014/main" id="{F1055AEB-CC60-4B92-B679-D99EE94E1CA7}"/>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9" name="矩形 8">
            <a:extLst>
              <a:ext uri="{FF2B5EF4-FFF2-40B4-BE49-F238E27FC236}">
                <a16:creationId xmlns:a16="http://schemas.microsoft.com/office/drawing/2014/main" id="{EBC5867C-4C3F-4921-94EF-7B2A03265529}"/>
              </a:ext>
            </a:extLst>
          </p:cNvPr>
          <p:cNvSpPr/>
          <p:nvPr/>
        </p:nvSpPr>
        <p:spPr>
          <a:xfrm>
            <a:off x="695325" y="241300"/>
            <a:ext cx="651054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B7084677-155F-4857-A920-6363EFB5DD96}"/>
              </a:ext>
            </a:extLst>
          </p:cNvPr>
          <p:cNvSpPr txBox="1"/>
          <p:nvPr/>
        </p:nvSpPr>
        <p:spPr>
          <a:xfrm>
            <a:off x="812799" y="286434"/>
            <a:ext cx="6790635"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区块链信息系统的演进方向</a:t>
            </a:r>
          </a:p>
        </p:txBody>
      </p:sp>
    </p:spTree>
    <p:extLst>
      <p:ext uri="{BB962C8B-B14F-4D97-AF65-F5344CB8AC3E}">
        <p14:creationId xmlns:p14="http://schemas.microsoft.com/office/powerpoint/2010/main" val="27649477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6CEC0FC6-7C46-4030-B501-C302D41BA320}"/>
              </a:ext>
            </a:extLst>
          </p:cNvPr>
          <p:cNvSpPr txBox="1"/>
          <p:nvPr/>
        </p:nvSpPr>
        <p:spPr>
          <a:xfrm>
            <a:off x="367747" y="2960445"/>
            <a:ext cx="11635438" cy="1015663"/>
          </a:xfrm>
          <a:prstGeom prst="rect">
            <a:avLst/>
          </a:prstGeom>
          <a:noFill/>
        </p:spPr>
        <p:txBody>
          <a:bodyPr wrap="square" rtlCol="0">
            <a:spAutoFit/>
          </a:bodyPr>
          <a:lstStyle/>
          <a:p>
            <a:pPr algn="ctr"/>
            <a:r>
              <a:rPr lang="zh-CN" altLang="en-US" sz="5400" b="1" dirty="0">
                <a:latin typeface="微软雅黑" panose="020B0503020204020204" pitchFamily="34" charset="-122"/>
                <a:ea typeface="微软雅黑" panose="020B0503020204020204" pitchFamily="34" charset="-122"/>
              </a:rPr>
              <a:t>同构静态冗余向</a:t>
            </a:r>
            <a:r>
              <a:rPr lang="zh-CN" altLang="en-US" sz="6000" b="1" dirty="0">
                <a:solidFill>
                  <a:srgbClr val="FF0000"/>
                </a:solidFill>
                <a:latin typeface="微软雅黑" panose="020B0503020204020204" pitchFamily="34" charset="-122"/>
                <a:ea typeface="微软雅黑" panose="020B0503020204020204" pitchFamily="34" charset="-122"/>
              </a:rPr>
              <a:t>异构动态冗余</a:t>
            </a:r>
            <a:r>
              <a:rPr lang="zh-CN" altLang="en-US" sz="5400" b="1" dirty="0">
                <a:latin typeface="微软雅黑" panose="020B0503020204020204" pitchFamily="34" charset="-122"/>
                <a:ea typeface="微软雅黑" panose="020B0503020204020204" pitchFamily="34" charset="-122"/>
              </a:rPr>
              <a:t>发展</a:t>
            </a:r>
          </a:p>
        </p:txBody>
      </p:sp>
      <p:sp>
        <p:nvSpPr>
          <p:cNvPr id="7" name="直角三角形 6">
            <a:extLst>
              <a:ext uri="{FF2B5EF4-FFF2-40B4-BE49-F238E27FC236}">
                <a16:creationId xmlns:a16="http://schemas.microsoft.com/office/drawing/2014/main" id="{F1055AEB-CC60-4B92-B679-D99EE94E1CA7}"/>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9" name="矩形 8">
            <a:extLst>
              <a:ext uri="{FF2B5EF4-FFF2-40B4-BE49-F238E27FC236}">
                <a16:creationId xmlns:a16="http://schemas.microsoft.com/office/drawing/2014/main" id="{EBC5867C-4C3F-4921-94EF-7B2A03265529}"/>
              </a:ext>
            </a:extLst>
          </p:cNvPr>
          <p:cNvSpPr/>
          <p:nvPr/>
        </p:nvSpPr>
        <p:spPr>
          <a:xfrm>
            <a:off x="695325" y="241300"/>
            <a:ext cx="651054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B7084677-155F-4857-A920-6363EFB5DD96}"/>
              </a:ext>
            </a:extLst>
          </p:cNvPr>
          <p:cNvSpPr txBox="1"/>
          <p:nvPr/>
        </p:nvSpPr>
        <p:spPr>
          <a:xfrm>
            <a:off x="812799" y="286434"/>
            <a:ext cx="6790635"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区块链信息系统的演进方向</a:t>
            </a:r>
          </a:p>
        </p:txBody>
      </p:sp>
    </p:spTree>
    <p:extLst>
      <p:ext uri="{BB962C8B-B14F-4D97-AF65-F5344CB8AC3E}">
        <p14:creationId xmlns:p14="http://schemas.microsoft.com/office/powerpoint/2010/main" val="1377941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a:extLst>
              <a:ext uri="{FF2B5EF4-FFF2-40B4-BE49-F238E27FC236}">
                <a16:creationId xmlns:a16="http://schemas.microsoft.com/office/drawing/2014/main" id="{030266DA-93A0-402C-955C-3C5015913606}"/>
              </a:ext>
            </a:extLst>
          </p:cNvPr>
          <p:cNvSpPr/>
          <p:nvPr/>
        </p:nvSpPr>
        <p:spPr>
          <a:xfrm>
            <a:off x="6311349" y="3178939"/>
            <a:ext cx="569025" cy="1696693"/>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 name="直角三角形 6">
            <a:extLst>
              <a:ext uri="{FF2B5EF4-FFF2-40B4-BE49-F238E27FC236}">
                <a16:creationId xmlns:a16="http://schemas.microsoft.com/office/drawing/2014/main" id="{F1055AEB-CC60-4B92-B679-D99EE94E1CA7}"/>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9" name="矩形 8">
            <a:extLst>
              <a:ext uri="{FF2B5EF4-FFF2-40B4-BE49-F238E27FC236}">
                <a16:creationId xmlns:a16="http://schemas.microsoft.com/office/drawing/2014/main" id="{EBC5867C-4C3F-4921-94EF-7B2A03265529}"/>
              </a:ext>
            </a:extLst>
          </p:cNvPr>
          <p:cNvSpPr/>
          <p:nvPr/>
        </p:nvSpPr>
        <p:spPr>
          <a:xfrm>
            <a:off x="695325" y="241300"/>
            <a:ext cx="43338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0" name="文本框 9">
            <a:extLst>
              <a:ext uri="{FF2B5EF4-FFF2-40B4-BE49-F238E27FC236}">
                <a16:creationId xmlns:a16="http://schemas.microsoft.com/office/drawing/2014/main" id="{B7084677-155F-4857-A920-6363EFB5DD96}"/>
              </a:ext>
            </a:extLst>
          </p:cNvPr>
          <p:cNvSpPr txBox="1"/>
          <p:nvPr/>
        </p:nvSpPr>
        <p:spPr>
          <a:xfrm>
            <a:off x="812800" y="286434"/>
            <a:ext cx="4629134" cy="646331"/>
          </a:xfrm>
          <a:prstGeom prst="rect">
            <a:avLst/>
          </a:prstGeom>
          <a:noFill/>
        </p:spPr>
        <p:txBody>
          <a:bodyPr wrap="square" rtlCol="0">
            <a:spAutoFit/>
          </a:bodyPr>
          <a:lstStyle/>
          <a:p>
            <a:pPr algn="ctr"/>
            <a:r>
              <a:rPr lang="zh-CN" altLang="en-US" sz="3600" b="1" dirty="0">
                <a:solidFill>
                  <a:srgbClr val="000066"/>
                </a:solidFill>
                <a:latin typeface="Times New Roman" panose="02020603050405020304" pitchFamily="18" charset="0"/>
                <a:ea typeface="微软雅黑" panose="020B0503020204020204" pitchFamily="34" charset="-122"/>
                <a:cs typeface="Times New Roman" panose="02020603050405020304" pitchFamily="18" charset="0"/>
              </a:rPr>
              <a:t>拟态防御技术</a:t>
            </a:r>
          </a:p>
        </p:txBody>
      </p:sp>
      <p:sp>
        <p:nvSpPr>
          <p:cNvPr id="12" name="圆角矩形 2">
            <a:extLst>
              <a:ext uri="{FF2B5EF4-FFF2-40B4-BE49-F238E27FC236}">
                <a16:creationId xmlns:a16="http://schemas.microsoft.com/office/drawing/2014/main" id="{89EA0944-F3FF-4C49-94E6-3EFF31CCB0B7}"/>
              </a:ext>
            </a:extLst>
          </p:cNvPr>
          <p:cNvSpPr/>
          <p:nvPr/>
        </p:nvSpPr>
        <p:spPr>
          <a:xfrm>
            <a:off x="2924827" y="1439157"/>
            <a:ext cx="1492301" cy="537667"/>
          </a:xfrm>
          <a:prstGeom prst="roundRect">
            <a:avLst/>
          </a:prstGeom>
          <a:noFill/>
          <a:ln w="38100">
            <a:solidFill>
              <a:srgbClr val="EE1C39"/>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输入</a:t>
            </a:r>
          </a:p>
        </p:txBody>
      </p:sp>
      <p:sp>
        <p:nvSpPr>
          <p:cNvPr id="13" name="矩形 12">
            <a:extLst>
              <a:ext uri="{FF2B5EF4-FFF2-40B4-BE49-F238E27FC236}">
                <a16:creationId xmlns:a16="http://schemas.microsoft.com/office/drawing/2014/main" id="{4B9F9431-CAE2-4286-AF9A-8B8343695DB4}"/>
              </a:ext>
            </a:extLst>
          </p:cNvPr>
          <p:cNvSpPr/>
          <p:nvPr/>
        </p:nvSpPr>
        <p:spPr>
          <a:xfrm>
            <a:off x="2922227" y="2353703"/>
            <a:ext cx="1531962" cy="592531"/>
          </a:xfrm>
          <a:prstGeom prst="rect">
            <a:avLst/>
          </a:prstGeom>
          <a:noFill/>
          <a:ln w="38100">
            <a:noFill/>
          </a:ln>
        </p:spPr>
        <p:style>
          <a:lnRef idx="1">
            <a:schemeClr val="accent4"/>
          </a:lnRef>
          <a:fillRef idx="3">
            <a:schemeClr val="accent4"/>
          </a:fillRef>
          <a:effectRef idx="2">
            <a:schemeClr val="accent4"/>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输入代理</a:t>
            </a:r>
          </a:p>
        </p:txBody>
      </p:sp>
      <p:sp>
        <p:nvSpPr>
          <p:cNvPr id="14" name="圆角矩形 4">
            <a:extLst>
              <a:ext uri="{FF2B5EF4-FFF2-40B4-BE49-F238E27FC236}">
                <a16:creationId xmlns:a16="http://schemas.microsoft.com/office/drawing/2014/main" id="{DB79623D-66B5-4DA7-AD9D-A66B859ED451}"/>
              </a:ext>
            </a:extLst>
          </p:cNvPr>
          <p:cNvSpPr/>
          <p:nvPr/>
        </p:nvSpPr>
        <p:spPr>
          <a:xfrm>
            <a:off x="1170012" y="3325237"/>
            <a:ext cx="4609135" cy="987552"/>
          </a:xfrm>
          <a:prstGeom prst="roundRect">
            <a:avLst/>
          </a:prstGeom>
          <a:noFill/>
          <a:ln w="38100">
            <a:solidFill>
              <a:srgbClr val="219DC9"/>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矩形 14">
                <a:extLst>
                  <a:ext uri="{FF2B5EF4-FFF2-40B4-BE49-F238E27FC236}">
                    <a16:creationId xmlns:a16="http://schemas.microsoft.com/office/drawing/2014/main" id="{967ED218-8648-4F08-87D7-D9AF4E146A2B}"/>
                  </a:ext>
                </a:extLst>
              </p:cNvPr>
              <p:cNvSpPr/>
              <p:nvPr/>
            </p:nvSpPr>
            <p:spPr>
              <a:xfrm>
                <a:off x="1485297" y="3510110"/>
                <a:ext cx="501719" cy="611460"/>
              </a:xfrm>
              <a:prstGeom prst="rect">
                <a:avLst/>
              </a:prstGeom>
              <a:noFill/>
              <a:ln w="38100"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2160" b="0" i="1" u="none" strike="noStrike" kern="0" cap="none" spc="0" normalizeH="0" baseline="0" noProof="0" dirty="0" smtClean="0">
                              <a:ln>
                                <a:noFill/>
                              </a:ln>
                              <a:solidFill>
                                <a:schemeClr val="tx1"/>
                              </a:solidFill>
                              <a:effectLst/>
                              <a:uLnTx/>
                              <a:uFillTx/>
                              <a:latin typeface="Cambria Math" panose="02040503050406030204" pitchFamily="18" charset="0"/>
                              <a:ea typeface="+mj-ea"/>
                            </a:rPr>
                          </m:ctrlPr>
                        </m:sSubPr>
                        <m:e>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   </m:t>
                          </m:r>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𝐴</m:t>
                          </m:r>
                        </m:e>
                        <m:sub>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1</m:t>
                          </m:r>
                        </m:sub>
                      </m:sSub>
                    </m:oMath>
                  </m:oMathPara>
                </a14:m>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15" name="矩形 14">
                <a:extLst>
                  <a:ext uri="{FF2B5EF4-FFF2-40B4-BE49-F238E27FC236}">
                    <a16:creationId xmlns:a16="http://schemas.microsoft.com/office/drawing/2014/main" id="{967ED218-8648-4F08-87D7-D9AF4E146A2B}"/>
                  </a:ext>
                </a:extLst>
              </p:cNvPr>
              <p:cNvSpPr>
                <a:spLocks noRot="1" noChangeAspect="1" noMove="1" noResize="1" noEditPoints="1" noAdjustHandles="1" noChangeArrowheads="1" noChangeShapeType="1" noTextEdit="1"/>
              </p:cNvSpPr>
              <p:nvPr/>
            </p:nvSpPr>
            <p:spPr>
              <a:xfrm>
                <a:off x="1485297" y="3510110"/>
                <a:ext cx="501719" cy="611460"/>
              </a:xfrm>
              <a:prstGeom prst="rect">
                <a:avLst/>
              </a:prstGeom>
              <a:blipFill>
                <a:blip r:embed="rId2"/>
                <a:stretch>
                  <a:fillRect l="-2273"/>
                </a:stretch>
              </a:blipFill>
              <a:ln w="38100" cap="flat" cmpd="sng" algn="ctr">
                <a:solidFill>
                  <a:schemeClr val="bg1"/>
                </a:solidFill>
                <a:prstDash val="solid"/>
                <a:round/>
                <a:headEnd type="none" w="med" len="med"/>
                <a:tailEnd type="none" w="med" len="med"/>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矩形 15">
                <a:extLst>
                  <a:ext uri="{FF2B5EF4-FFF2-40B4-BE49-F238E27FC236}">
                    <a16:creationId xmlns:a16="http://schemas.microsoft.com/office/drawing/2014/main" id="{AACF81BE-FB9F-49EF-AFF7-274F57C1794D}"/>
                  </a:ext>
                </a:extLst>
              </p:cNvPr>
              <p:cNvSpPr/>
              <p:nvPr/>
            </p:nvSpPr>
            <p:spPr>
              <a:xfrm>
                <a:off x="2134208" y="3510110"/>
                <a:ext cx="501719" cy="611460"/>
              </a:xfrm>
              <a:prstGeom prst="rect">
                <a:avLst/>
              </a:prstGeom>
              <a:noFill/>
              <a:ln w="38100"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2160" b="0" i="1" u="none" strike="noStrike" kern="0" cap="none" spc="0" normalizeH="0" baseline="0" noProof="0" dirty="0" smtClean="0">
                              <a:ln>
                                <a:noFill/>
                              </a:ln>
                              <a:solidFill>
                                <a:schemeClr val="tx1"/>
                              </a:solidFill>
                              <a:effectLst/>
                              <a:uLnTx/>
                              <a:uFillTx/>
                              <a:latin typeface="Cambria Math" panose="02040503050406030204" pitchFamily="18" charset="0"/>
                              <a:ea typeface="+mj-ea"/>
                            </a:rPr>
                          </m:ctrlPr>
                        </m:sSubPr>
                        <m:e>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   </m:t>
                          </m:r>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𝐴</m:t>
                          </m:r>
                        </m:e>
                        <m:sub>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2</m:t>
                          </m:r>
                        </m:sub>
                      </m:sSub>
                    </m:oMath>
                  </m:oMathPara>
                </a14:m>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16" name="矩形 15">
                <a:extLst>
                  <a:ext uri="{FF2B5EF4-FFF2-40B4-BE49-F238E27FC236}">
                    <a16:creationId xmlns:a16="http://schemas.microsoft.com/office/drawing/2014/main" id="{AACF81BE-FB9F-49EF-AFF7-274F57C1794D}"/>
                  </a:ext>
                </a:extLst>
              </p:cNvPr>
              <p:cNvSpPr>
                <a:spLocks noRot="1" noChangeAspect="1" noMove="1" noResize="1" noEditPoints="1" noAdjustHandles="1" noChangeArrowheads="1" noChangeShapeType="1" noTextEdit="1"/>
              </p:cNvSpPr>
              <p:nvPr/>
            </p:nvSpPr>
            <p:spPr>
              <a:xfrm>
                <a:off x="2134208" y="3510110"/>
                <a:ext cx="501719" cy="611460"/>
              </a:xfrm>
              <a:prstGeom prst="rect">
                <a:avLst/>
              </a:prstGeom>
              <a:blipFill>
                <a:blip r:embed="rId3"/>
                <a:stretch>
                  <a:fillRect l="-2273"/>
                </a:stretch>
              </a:blipFill>
              <a:ln w="38100" cap="flat" cmpd="sng" algn="ctr">
                <a:solidFill>
                  <a:schemeClr val="bg1"/>
                </a:solidFill>
                <a:prstDash val="solid"/>
                <a:round/>
                <a:headEnd type="none" w="med" len="med"/>
                <a:tailEnd type="none" w="med" len="med"/>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7" name="矩形 16">
                <a:extLst>
                  <a:ext uri="{FF2B5EF4-FFF2-40B4-BE49-F238E27FC236}">
                    <a16:creationId xmlns:a16="http://schemas.microsoft.com/office/drawing/2014/main" id="{E723C13C-DA08-4B3D-ABC8-4C0C66DD7774}"/>
                  </a:ext>
                </a:extLst>
              </p:cNvPr>
              <p:cNvSpPr/>
              <p:nvPr/>
            </p:nvSpPr>
            <p:spPr>
              <a:xfrm>
                <a:off x="2823837" y="3510110"/>
                <a:ext cx="501719" cy="611460"/>
              </a:xfrm>
              <a:prstGeom prst="rect">
                <a:avLst/>
              </a:prstGeom>
              <a:noFill/>
              <a:ln w="38100"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2160" b="0" i="1" u="none" strike="noStrike" kern="0" cap="none" spc="0" normalizeH="0" baseline="0" noProof="0" dirty="0" smtClean="0">
                              <a:ln>
                                <a:noFill/>
                              </a:ln>
                              <a:solidFill>
                                <a:schemeClr val="tx1"/>
                              </a:solidFill>
                              <a:effectLst/>
                              <a:uLnTx/>
                              <a:uFillTx/>
                              <a:latin typeface="Cambria Math" panose="02040503050406030204" pitchFamily="18" charset="0"/>
                              <a:ea typeface="+mj-ea"/>
                            </a:rPr>
                          </m:ctrlPr>
                        </m:sSubPr>
                        <m:e>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   </m:t>
                          </m:r>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𝐴</m:t>
                          </m:r>
                        </m:e>
                        <m:sub>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3</m:t>
                          </m:r>
                        </m:sub>
                      </m:sSub>
                    </m:oMath>
                  </m:oMathPara>
                </a14:m>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17" name="矩形 16">
                <a:extLst>
                  <a:ext uri="{FF2B5EF4-FFF2-40B4-BE49-F238E27FC236}">
                    <a16:creationId xmlns:a16="http://schemas.microsoft.com/office/drawing/2014/main" id="{E723C13C-DA08-4B3D-ABC8-4C0C66DD7774}"/>
                  </a:ext>
                </a:extLst>
              </p:cNvPr>
              <p:cNvSpPr>
                <a:spLocks noRot="1" noChangeAspect="1" noMove="1" noResize="1" noEditPoints="1" noAdjustHandles="1" noChangeArrowheads="1" noChangeShapeType="1" noTextEdit="1"/>
              </p:cNvSpPr>
              <p:nvPr/>
            </p:nvSpPr>
            <p:spPr>
              <a:xfrm>
                <a:off x="2823837" y="3510110"/>
                <a:ext cx="501719" cy="611460"/>
              </a:xfrm>
              <a:prstGeom prst="rect">
                <a:avLst/>
              </a:prstGeom>
              <a:blipFill>
                <a:blip r:embed="rId4"/>
                <a:stretch>
                  <a:fillRect l="-2247"/>
                </a:stretch>
              </a:blipFill>
              <a:ln w="38100" cap="flat" cmpd="sng" algn="ctr">
                <a:solidFill>
                  <a:schemeClr val="bg1"/>
                </a:solidFill>
                <a:prstDash val="solid"/>
                <a:round/>
                <a:headEnd type="none" w="med" len="med"/>
                <a:tailEnd type="none" w="med" len="med"/>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矩形 17">
                <a:extLst>
                  <a:ext uri="{FF2B5EF4-FFF2-40B4-BE49-F238E27FC236}">
                    <a16:creationId xmlns:a16="http://schemas.microsoft.com/office/drawing/2014/main" id="{9420FC62-3640-4C7C-8540-CF12D41D88FF}"/>
                  </a:ext>
                </a:extLst>
              </p:cNvPr>
              <p:cNvSpPr/>
              <p:nvPr/>
            </p:nvSpPr>
            <p:spPr>
              <a:xfrm>
                <a:off x="4940215" y="3510110"/>
                <a:ext cx="501719" cy="611460"/>
              </a:xfrm>
              <a:prstGeom prst="rect">
                <a:avLst/>
              </a:prstGeom>
              <a:noFill/>
              <a:ln w="38100" cap="flat" cmpd="sng" algn="ctr">
                <a:solidFill>
                  <a:schemeClr val="bg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2160" b="0" i="1" u="none" strike="noStrike" kern="0" cap="none" spc="0" normalizeH="0" baseline="0" noProof="0" dirty="0" smtClean="0">
                              <a:ln>
                                <a:noFill/>
                              </a:ln>
                              <a:solidFill>
                                <a:schemeClr val="tx1"/>
                              </a:solidFill>
                              <a:effectLst/>
                              <a:uLnTx/>
                              <a:uFillTx/>
                              <a:latin typeface="Cambria Math" panose="02040503050406030204" pitchFamily="18" charset="0"/>
                              <a:ea typeface="+mj-ea"/>
                            </a:rPr>
                          </m:ctrlPr>
                        </m:sSubPr>
                        <m:e>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   </m:t>
                          </m:r>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𝐴</m:t>
                          </m:r>
                        </m:e>
                        <m:sub>
                          <m:r>
                            <a:rPr kumimoji="0" lang="en-US" altLang="zh-CN" sz="2160" b="0" i="1" u="none" strike="noStrike" kern="0" cap="none" spc="0" normalizeH="0" baseline="0" noProof="0" dirty="0">
                              <a:ln>
                                <a:noFill/>
                              </a:ln>
                              <a:solidFill>
                                <a:schemeClr val="tx1"/>
                              </a:solidFill>
                              <a:effectLst/>
                              <a:uLnTx/>
                              <a:uFillTx/>
                              <a:latin typeface="Cambria Math" panose="02040503050406030204" pitchFamily="18" charset="0"/>
                              <a:ea typeface="+mj-ea"/>
                            </a:rPr>
                            <m:t>𝑛</m:t>
                          </m:r>
                        </m:sub>
                      </m:sSub>
                    </m:oMath>
                  </m:oMathPara>
                </a14:m>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18" name="矩形 17">
                <a:extLst>
                  <a:ext uri="{FF2B5EF4-FFF2-40B4-BE49-F238E27FC236}">
                    <a16:creationId xmlns:a16="http://schemas.microsoft.com/office/drawing/2014/main" id="{9420FC62-3640-4C7C-8540-CF12D41D88FF}"/>
                  </a:ext>
                </a:extLst>
              </p:cNvPr>
              <p:cNvSpPr>
                <a:spLocks noRot="1" noChangeAspect="1" noMove="1" noResize="1" noEditPoints="1" noAdjustHandles="1" noChangeArrowheads="1" noChangeShapeType="1" noTextEdit="1"/>
              </p:cNvSpPr>
              <p:nvPr/>
            </p:nvSpPr>
            <p:spPr>
              <a:xfrm>
                <a:off x="4940215" y="3510110"/>
                <a:ext cx="501719" cy="611460"/>
              </a:xfrm>
              <a:prstGeom prst="rect">
                <a:avLst/>
              </a:prstGeom>
              <a:blipFill>
                <a:blip r:embed="rId5"/>
                <a:stretch>
                  <a:fillRect l="-3371"/>
                </a:stretch>
              </a:blipFill>
              <a:ln w="38100" cap="flat" cmpd="sng" algn="ctr">
                <a:solidFill>
                  <a:schemeClr val="bg1"/>
                </a:solidFill>
                <a:prstDash val="solid"/>
                <a:round/>
                <a:headEnd type="none" w="med" len="med"/>
                <a:tailEnd type="none" w="med" len="med"/>
              </a:ln>
            </p:spPr>
            <p:txBody>
              <a:bodyPr/>
              <a:lstStyle/>
              <a:p>
                <a:r>
                  <a:rPr lang="zh-CN" altLang="en-US">
                    <a:noFill/>
                  </a:rPr>
                  <a:t> </a:t>
                </a:r>
              </a:p>
            </p:txBody>
          </p:sp>
        </mc:Fallback>
      </mc:AlternateContent>
      <p:sp>
        <p:nvSpPr>
          <p:cNvPr id="19" name="文本框 18">
            <a:extLst>
              <a:ext uri="{FF2B5EF4-FFF2-40B4-BE49-F238E27FC236}">
                <a16:creationId xmlns:a16="http://schemas.microsoft.com/office/drawing/2014/main" id="{E826E68F-85FE-411D-AA7A-372DD88E17BA}"/>
              </a:ext>
            </a:extLst>
          </p:cNvPr>
          <p:cNvSpPr txBox="1"/>
          <p:nvPr/>
        </p:nvSpPr>
        <p:spPr>
          <a:xfrm>
            <a:off x="3862537" y="3524991"/>
            <a:ext cx="945318" cy="424732"/>
          </a:xfrm>
          <a:prstGeom prst="rect">
            <a:avLst/>
          </a:prstGeom>
          <a:noFill/>
          <a:ln w="3810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cxnSp>
        <p:nvCxnSpPr>
          <p:cNvPr id="20" name="直接箭头连接符 19">
            <a:extLst>
              <a:ext uri="{FF2B5EF4-FFF2-40B4-BE49-F238E27FC236}">
                <a16:creationId xmlns:a16="http://schemas.microsoft.com/office/drawing/2014/main" id="{8209FDAE-F2BC-4B33-98EA-7E68ACF24DB3}"/>
              </a:ext>
            </a:extLst>
          </p:cNvPr>
          <p:cNvCxnSpPr>
            <a:stCxn id="13" idx="2"/>
            <a:endCxn id="15" idx="0"/>
          </p:cNvCxnSpPr>
          <p:nvPr/>
        </p:nvCxnSpPr>
        <p:spPr>
          <a:xfrm flipH="1">
            <a:off x="1736156" y="2946235"/>
            <a:ext cx="1952052" cy="563876"/>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直接箭头连接符 20">
            <a:extLst>
              <a:ext uri="{FF2B5EF4-FFF2-40B4-BE49-F238E27FC236}">
                <a16:creationId xmlns:a16="http://schemas.microsoft.com/office/drawing/2014/main" id="{8528417F-2091-4901-B9E5-F5AC3FB6C0C3}"/>
              </a:ext>
            </a:extLst>
          </p:cNvPr>
          <p:cNvCxnSpPr>
            <a:stCxn id="13" idx="2"/>
          </p:cNvCxnSpPr>
          <p:nvPr/>
        </p:nvCxnSpPr>
        <p:spPr>
          <a:xfrm flipH="1">
            <a:off x="2385066" y="2946235"/>
            <a:ext cx="1303142" cy="563876"/>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直接箭头连接符 21">
            <a:extLst>
              <a:ext uri="{FF2B5EF4-FFF2-40B4-BE49-F238E27FC236}">
                <a16:creationId xmlns:a16="http://schemas.microsoft.com/office/drawing/2014/main" id="{596AA192-4D55-43C0-8C64-763A13C548D1}"/>
              </a:ext>
            </a:extLst>
          </p:cNvPr>
          <p:cNvCxnSpPr>
            <a:stCxn id="13" idx="2"/>
            <a:endCxn id="17" idx="0"/>
          </p:cNvCxnSpPr>
          <p:nvPr/>
        </p:nvCxnSpPr>
        <p:spPr>
          <a:xfrm flipH="1">
            <a:off x="3074696" y="2946235"/>
            <a:ext cx="613513" cy="563876"/>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直接箭头连接符 22">
            <a:extLst>
              <a:ext uri="{FF2B5EF4-FFF2-40B4-BE49-F238E27FC236}">
                <a16:creationId xmlns:a16="http://schemas.microsoft.com/office/drawing/2014/main" id="{9A4E2242-2AF0-4985-8794-E5F06AA6C0F8}"/>
              </a:ext>
            </a:extLst>
          </p:cNvPr>
          <p:cNvCxnSpPr>
            <a:stCxn id="13" idx="2"/>
            <a:endCxn id="18" idx="0"/>
          </p:cNvCxnSpPr>
          <p:nvPr/>
        </p:nvCxnSpPr>
        <p:spPr>
          <a:xfrm>
            <a:off x="3688208" y="2946235"/>
            <a:ext cx="1502866" cy="563876"/>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梯形 23">
            <a:extLst>
              <a:ext uri="{FF2B5EF4-FFF2-40B4-BE49-F238E27FC236}">
                <a16:creationId xmlns:a16="http://schemas.microsoft.com/office/drawing/2014/main" id="{8DB999EA-0642-4121-8C36-441BBA2AD975}"/>
              </a:ext>
            </a:extLst>
          </p:cNvPr>
          <p:cNvSpPr/>
          <p:nvPr/>
        </p:nvSpPr>
        <p:spPr>
          <a:xfrm flipV="1">
            <a:off x="2599128" y="4746306"/>
            <a:ext cx="1979834" cy="547390"/>
          </a:xfrm>
          <a:prstGeom prst="trapezoid">
            <a:avLst/>
          </a:prstGeom>
          <a:noFill/>
          <a:ln w="38100">
            <a:solidFill>
              <a:srgbClr val="219DC9"/>
            </a:solidFill>
          </a:ln>
        </p:spPr>
        <p:style>
          <a:lnRef idx="1">
            <a:schemeClr val="accent4"/>
          </a:lnRef>
          <a:fillRef idx="3">
            <a:schemeClr val="accent4"/>
          </a:fillRef>
          <a:effectRef idx="2">
            <a:schemeClr val="accent4"/>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25" name="文本框 24">
            <a:extLst>
              <a:ext uri="{FF2B5EF4-FFF2-40B4-BE49-F238E27FC236}">
                <a16:creationId xmlns:a16="http://schemas.microsoft.com/office/drawing/2014/main" id="{F7ABC029-9E48-44BB-9878-2362BF9FE923}"/>
              </a:ext>
            </a:extLst>
          </p:cNvPr>
          <p:cNvSpPr txBox="1"/>
          <p:nvPr/>
        </p:nvSpPr>
        <p:spPr>
          <a:xfrm>
            <a:off x="2923583" y="4828619"/>
            <a:ext cx="1620434" cy="480131"/>
          </a:xfrm>
          <a:prstGeom prst="rect">
            <a:avLst/>
          </a:prstGeom>
          <a:noFill/>
          <a:ln w="38100">
            <a:noFill/>
          </a:ln>
        </p:spPr>
        <p:style>
          <a:lnRef idx="1">
            <a:schemeClr val="accent4"/>
          </a:lnRef>
          <a:fillRef idx="3">
            <a:schemeClr val="accent4"/>
          </a:fillRef>
          <a:effectRef idx="2">
            <a:schemeClr val="accent4"/>
          </a:effectRef>
          <a:fontRef idx="minor">
            <a:schemeClr val="lt1"/>
          </a:fontRef>
        </p:style>
        <p:txBody>
          <a:bodyPr wrap="squar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多模表决</a:t>
            </a:r>
          </a:p>
        </p:txBody>
      </p:sp>
      <p:sp>
        <p:nvSpPr>
          <p:cNvPr id="26" name="圆角矩形 37">
            <a:extLst>
              <a:ext uri="{FF2B5EF4-FFF2-40B4-BE49-F238E27FC236}">
                <a16:creationId xmlns:a16="http://schemas.microsoft.com/office/drawing/2014/main" id="{65477BE3-6751-43CD-B8DA-7E33584BB5F1}"/>
              </a:ext>
            </a:extLst>
          </p:cNvPr>
          <p:cNvSpPr/>
          <p:nvPr/>
        </p:nvSpPr>
        <p:spPr>
          <a:xfrm>
            <a:off x="2852509" y="5756206"/>
            <a:ext cx="1492301" cy="537667"/>
          </a:xfrm>
          <a:prstGeom prst="roundRect">
            <a:avLst/>
          </a:prstGeom>
          <a:noFill/>
          <a:ln w="38100">
            <a:solidFill>
              <a:srgbClr val="EE1C39"/>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输出</a:t>
            </a:r>
          </a:p>
        </p:txBody>
      </p:sp>
      <p:cxnSp>
        <p:nvCxnSpPr>
          <p:cNvPr id="27" name="直接箭头连接符 26">
            <a:extLst>
              <a:ext uri="{FF2B5EF4-FFF2-40B4-BE49-F238E27FC236}">
                <a16:creationId xmlns:a16="http://schemas.microsoft.com/office/drawing/2014/main" id="{6695ACEA-6D91-4824-8D48-98740103AABD}"/>
              </a:ext>
            </a:extLst>
          </p:cNvPr>
          <p:cNvCxnSpPr>
            <a:stCxn id="12" idx="2"/>
            <a:endCxn id="13" idx="0"/>
          </p:cNvCxnSpPr>
          <p:nvPr/>
        </p:nvCxnSpPr>
        <p:spPr>
          <a:xfrm>
            <a:off x="3670978" y="1976824"/>
            <a:ext cx="17231" cy="37688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直接箭头连接符 27">
            <a:extLst>
              <a:ext uri="{FF2B5EF4-FFF2-40B4-BE49-F238E27FC236}">
                <a16:creationId xmlns:a16="http://schemas.microsoft.com/office/drawing/2014/main" id="{BE110328-BA6A-4259-9BCE-89F2F5C57B0D}"/>
              </a:ext>
            </a:extLst>
          </p:cNvPr>
          <p:cNvCxnSpPr>
            <a:stCxn id="24" idx="0"/>
          </p:cNvCxnSpPr>
          <p:nvPr/>
        </p:nvCxnSpPr>
        <p:spPr>
          <a:xfrm>
            <a:off x="3589045" y="5293695"/>
            <a:ext cx="9614" cy="462511"/>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7E3A1C9D-3877-4095-BCF2-2D2CB4C63BBA}"/>
              </a:ext>
            </a:extLst>
          </p:cNvPr>
          <p:cNvCxnSpPr>
            <a:stCxn id="15" idx="2"/>
            <a:endCxn id="24" idx="2"/>
          </p:cNvCxnSpPr>
          <p:nvPr/>
        </p:nvCxnSpPr>
        <p:spPr>
          <a:xfrm>
            <a:off x="1736156" y="4121569"/>
            <a:ext cx="1852889" cy="624737"/>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18A5EFBC-8952-4347-BB3A-C87A450E6160}"/>
              </a:ext>
            </a:extLst>
          </p:cNvPr>
          <p:cNvCxnSpPr>
            <a:stCxn id="16" idx="2"/>
            <a:endCxn id="24" idx="2"/>
          </p:cNvCxnSpPr>
          <p:nvPr/>
        </p:nvCxnSpPr>
        <p:spPr>
          <a:xfrm>
            <a:off x="2385066" y="4121569"/>
            <a:ext cx="1203979" cy="624737"/>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a16="http://schemas.microsoft.com/office/drawing/2014/main" id="{927558E9-1D05-4D80-AC39-44FFDA0AE8A5}"/>
              </a:ext>
            </a:extLst>
          </p:cNvPr>
          <p:cNvCxnSpPr>
            <a:stCxn id="17" idx="2"/>
            <a:endCxn id="24" idx="2"/>
          </p:cNvCxnSpPr>
          <p:nvPr/>
        </p:nvCxnSpPr>
        <p:spPr>
          <a:xfrm>
            <a:off x="3074696" y="4121569"/>
            <a:ext cx="514350" cy="624737"/>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a16="http://schemas.microsoft.com/office/drawing/2014/main" id="{AD7FBF56-6D6A-4382-AAEB-0D6D03D2AAD4}"/>
              </a:ext>
            </a:extLst>
          </p:cNvPr>
          <p:cNvCxnSpPr>
            <a:stCxn id="24" idx="2"/>
            <a:endCxn id="18" idx="2"/>
          </p:cNvCxnSpPr>
          <p:nvPr/>
        </p:nvCxnSpPr>
        <p:spPr>
          <a:xfrm flipV="1">
            <a:off x="3589045" y="4121569"/>
            <a:ext cx="1602029" cy="624737"/>
          </a:xfrm>
          <a:prstGeom prst="line">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3" name="右箭头 56">
            <a:extLst>
              <a:ext uri="{FF2B5EF4-FFF2-40B4-BE49-F238E27FC236}">
                <a16:creationId xmlns:a16="http://schemas.microsoft.com/office/drawing/2014/main" id="{0F6448AF-34FE-475D-9F75-2693ED51D340}"/>
              </a:ext>
            </a:extLst>
          </p:cNvPr>
          <p:cNvSpPr/>
          <p:nvPr/>
        </p:nvSpPr>
        <p:spPr>
          <a:xfrm flipH="1">
            <a:off x="5787039" y="3662330"/>
            <a:ext cx="503408" cy="285293"/>
          </a:xfrm>
          <a:prstGeom prst="rightArrow">
            <a:avLst/>
          </a:prstGeom>
          <a:solidFill>
            <a:srgbClr val="EE1C39"/>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35" name="文本框 34">
            <a:extLst>
              <a:ext uri="{FF2B5EF4-FFF2-40B4-BE49-F238E27FC236}">
                <a16:creationId xmlns:a16="http://schemas.microsoft.com/office/drawing/2014/main" id="{B77756D7-CAB7-488D-AAE3-2295F574674F}"/>
              </a:ext>
            </a:extLst>
          </p:cNvPr>
          <p:cNvSpPr txBox="1"/>
          <p:nvPr/>
        </p:nvSpPr>
        <p:spPr>
          <a:xfrm>
            <a:off x="6365026" y="3213223"/>
            <a:ext cx="465756" cy="1643527"/>
          </a:xfrm>
          <a:prstGeom prst="rect">
            <a:avLst/>
          </a:prstGeom>
          <a:noFill/>
          <a:ln w="38100">
            <a:noFill/>
          </a:ln>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调度算法</a:t>
            </a:r>
          </a:p>
        </p:txBody>
      </p:sp>
      <p:sp>
        <p:nvSpPr>
          <p:cNvPr id="36" name="圆角矩形 59">
            <a:extLst>
              <a:ext uri="{FF2B5EF4-FFF2-40B4-BE49-F238E27FC236}">
                <a16:creationId xmlns:a16="http://schemas.microsoft.com/office/drawing/2014/main" id="{068EAFD5-4ED8-4CA6-9173-1BF2AA3A6219}"/>
              </a:ext>
            </a:extLst>
          </p:cNvPr>
          <p:cNvSpPr/>
          <p:nvPr/>
        </p:nvSpPr>
        <p:spPr>
          <a:xfrm>
            <a:off x="6196426" y="1804750"/>
            <a:ext cx="1066255" cy="537667"/>
          </a:xfrm>
          <a:prstGeom prst="roundRect">
            <a:avLst/>
          </a:prstGeom>
          <a:noFill/>
          <a:ln w="38100">
            <a:solidFill>
              <a:srgbClr val="7030A0"/>
            </a:solidFill>
          </a:ln>
        </p:spPr>
        <p:style>
          <a:lnRef idx="1">
            <a:schemeClr val="accent3"/>
          </a:lnRef>
          <a:fillRef idx="3">
            <a:schemeClr val="accent3"/>
          </a:fillRef>
          <a:effectRef idx="2">
            <a:schemeClr val="accent3"/>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策略</a:t>
            </a:r>
          </a:p>
        </p:txBody>
      </p:sp>
      <p:cxnSp>
        <p:nvCxnSpPr>
          <p:cNvPr id="37" name="直接箭头连接符 36">
            <a:extLst>
              <a:ext uri="{FF2B5EF4-FFF2-40B4-BE49-F238E27FC236}">
                <a16:creationId xmlns:a16="http://schemas.microsoft.com/office/drawing/2014/main" id="{2DA77165-9F8A-414A-AFF6-8FF3684D6155}"/>
              </a:ext>
            </a:extLst>
          </p:cNvPr>
          <p:cNvCxnSpPr>
            <a:cxnSpLocks/>
            <a:stCxn id="36" idx="2"/>
          </p:cNvCxnSpPr>
          <p:nvPr/>
        </p:nvCxnSpPr>
        <p:spPr>
          <a:xfrm>
            <a:off x="6729554" y="2342417"/>
            <a:ext cx="97544" cy="916831"/>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圆角矩形 63">
            <a:extLst>
              <a:ext uri="{FF2B5EF4-FFF2-40B4-BE49-F238E27FC236}">
                <a16:creationId xmlns:a16="http://schemas.microsoft.com/office/drawing/2014/main" id="{16775E1F-E3F6-440F-B092-78B730730C18}"/>
              </a:ext>
            </a:extLst>
          </p:cNvPr>
          <p:cNvSpPr/>
          <p:nvPr/>
        </p:nvSpPr>
        <p:spPr>
          <a:xfrm>
            <a:off x="7586761" y="1257347"/>
            <a:ext cx="1007893" cy="4584534"/>
          </a:xfrm>
          <a:prstGeom prst="roundRect">
            <a:avLst/>
          </a:prstGeom>
          <a:noFill/>
          <a:ln w="38100" cap="flat" cmpd="sng" algn="ctr">
            <a:solidFill>
              <a:srgbClr val="219DC9"/>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162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9" name="圆角矩形 64">
                <a:extLst>
                  <a:ext uri="{FF2B5EF4-FFF2-40B4-BE49-F238E27FC236}">
                    <a16:creationId xmlns:a16="http://schemas.microsoft.com/office/drawing/2014/main" id="{3CB38370-2B33-4F65-BF1E-DFE38410470D}"/>
                  </a:ext>
                </a:extLst>
              </p:cNvPr>
              <p:cNvSpPr/>
              <p:nvPr/>
            </p:nvSpPr>
            <p:spPr>
              <a:xfrm>
                <a:off x="7737514" y="1670609"/>
                <a:ext cx="691286" cy="40297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2160" b="0" i="1" u="none" strike="noStrike" kern="0" cap="none" spc="0" normalizeH="0" baseline="0" noProof="0" smtClean="0">
                              <a:ln>
                                <a:noFill/>
                              </a:ln>
                              <a:solidFill>
                                <a:schemeClr val="tx1"/>
                              </a:solidFill>
                              <a:effectLst/>
                              <a:uLnTx/>
                              <a:uFillTx/>
                              <a:latin typeface="Cambria Math" panose="02040503050406030204" pitchFamily="18" charset="0"/>
                              <a:ea typeface="+mj-ea"/>
                            </a:rPr>
                          </m:ctrlPr>
                        </m:sSubPr>
                        <m:e>
                          <m:r>
                            <a:rPr kumimoji="0" lang="en-US" altLang="zh-CN" sz="2160" b="0" i="1" u="none" strike="noStrike" kern="0" cap="none" spc="0" normalizeH="0" baseline="0" noProof="0">
                              <a:ln>
                                <a:noFill/>
                              </a:ln>
                              <a:solidFill>
                                <a:schemeClr val="tx1"/>
                              </a:solidFill>
                              <a:effectLst/>
                              <a:uLnTx/>
                              <a:uFillTx/>
                              <a:latin typeface="Cambria Math" panose="02040503050406030204" pitchFamily="18" charset="0"/>
                              <a:ea typeface="+mj-ea"/>
                            </a:rPr>
                            <m:t>𝐸</m:t>
                          </m:r>
                        </m:e>
                        <m:sub>
                          <m:r>
                            <a:rPr kumimoji="0" lang="en-US" altLang="zh-CN" sz="2160" b="0" i="1" u="none" strike="noStrike" kern="0" cap="none" spc="0" normalizeH="0" baseline="0" noProof="0">
                              <a:ln>
                                <a:noFill/>
                              </a:ln>
                              <a:solidFill>
                                <a:schemeClr val="tx1"/>
                              </a:solidFill>
                              <a:effectLst/>
                              <a:uLnTx/>
                              <a:uFillTx/>
                              <a:latin typeface="Cambria Math" panose="02040503050406030204" pitchFamily="18" charset="0"/>
                              <a:ea typeface="+mj-ea"/>
                            </a:rPr>
                            <m:t>1</m:t>
                          </m:r>
                        </m:sub>
                      </m:sSub>
                    </m:oMath>
                  </m:oMathPara>
                </a14:m>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39" name="圆角矩形 64">
                <a:extLst>
                  <a:ext uri="{FF2B5EF4-FFF2-40B4-BE49-F238E27FC236}">
                    <a16:creationId xmlns:a16="http://schemas.microsoft.com/office/drawing/2014/main" id="{3CB38370-2B33-4F65-BF1E-DFE38410470D}"/>
                  </a:ext>
                </a:extLst>
              </p:cNvPr>
              <p:cNvSpPr>
                <a:spLocks noRot="1" noChangeAspect="1" noMove="1" noResize="1" noEditPoints="1" noAdjustHandles="1" noChangeArrowheads="1" noChangeShapeType="1" noTextEdit="1"/>
              </p:cNvSpPr>
              <p:nvPr/>
            </p:nvSpPr>
            <p:spPr>
              <a:xfrm>
                <a:off x="7737514" y="1670609"/>
                <a:ext cx="691286" cy="402976"/>
              </a:xfrm>
              <a:prstGeom prst="roundRect">
                <a:avLst/>
              </a:prstGeom>
              <a:blipFill>
                <a:blip r:embed="rId6"/>
                <a:stretch>
                  <a:fillRect/>
                </a:stretch>
              </a:blipFill>
              <a:ln w="38100">
                <a:solidFill>
                  <a:schemeClr val="bg1"/>
                </a:solid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0" name="圆角矩形 65">
                <a:extLst>
                  <a:ext uri="{FF2B5EF4-FFF2-40B4-BE49-F238E27FC236}">
                    <a16:creationId xmlns:a16="http://schemas.microsoft.com/office/drawing/2014/main" id="{92E38D16-8925-4D8E-AD31-965A7802E35D}"/>
                  </a:ext>
                </a:extLst>
              </p:cNvPr>
              <p:cNvSpPr/>
              <p:nvPr/>
            </p:nvSpPr>
            <p:spPr>
              <a:xfrm>
                <a:off x="7715163" y="2344271"/>
                <a:ext cx="691286" cy="40297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2160" b="0" i="1" u="none" strike="noStrike" kern="0" cap="none" spc="0" normalizeH="0" baseline="0" noProof="0" smtClean="0">
                              <a:ln>
                                <a:noFill/>
                              </a:ln>
                              <a:solidFill>
                                <a:schemeClr val="tx1"/>
                              </a:solidFill>
                              <a:effectLst/>
                              <a:uLnTx/>
                              <a:uFillTx/>
                              <a:latin typeface="Cambria Math" panose="02040503050406030204" pitchFamily="18" charset="0"/>
                              <a:ea typeface="+mj-ea"/>
                            </a:rPr>
                          </m:ctrlPr>
                        </m:sSubPr>
                        <m:e>
                          <m:r>
                            <a:rPr kumimoji="0" lang="en-US" altLang="zh-CN" sz="2160" b="0" i="1" u="none" strike="noStrike" kern="0" cap="none" spc="0" normalizeH="0" baseline="0" noProof="0">
                              <a:ln>
                                <a:noFill/>
                              </a:ln>
                              <a:solidFill>
                                <a:schemeClr val="tx1"/>
                              </a:solidFill>
                              <a:effectLst/>
                              <a:uLnTx/>
                              <a:uFillTx/>
                              <a:latin typeface="Cambria Math" panose="02040503050406030204" pitchFamily="18" charset="0"/>
                              <a:ea typeface="+mj-ea"/>
                            </a:rPr>
                            <m:t>𝐸</m:t>
                          </m:r>
                        </m:e>
                        <m:sub>
                          <m:r>
                            <a:rPr kumimoji="0" lang="en-US" altLang="zh-CN" sz="2160" b="0" i="1" u="none" strike="noStrike" kern="0" cap="none" spc="0" normalizeH="0" baseline="0" noProof="0">
                              <a:ln>
                                <a:noFill/>
                              </a:ln>
                              <a:solidFill>
                                <a:schemeClr val="tx1"/>
                              </a:solidFill>
                              <a:effectLst/>
                              <a:uLnTx/>
                              <a:uFillTx/>
                              <a:latin typeface="Cambria Math" panose="02040503050406030204" pitchFamily="18" charset="0"/>
                              <a:ea typeface="+mj-ea"/>
                            </a:rPr>
                            <m:t>2</m:t>
                          </m:r>
                        </m:sub>
                      </m:sSub>
                    </m:oMath>
                  </m:oMathPara>
                </a14:m>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40" name="圆角矩形 65">
                <a:extLst>
                  <a:ext uri="{FF2B5EF4-FFF2-40B4-BE49-F238E27FC236}">
                    <a16:creationId xmlns:a16="http://schemas.microsoft.com/office/drawing/2014/main" id="{92E38D16-8925-4D8E-AD31-965A7802E35D}"/>
                  </a:ext>
                </a:extLst>
              </p:cNvPr>
              <p:cNvSpPr>
                <a:spLocks noRot="1" noChangeAspect="1" noMove="1" noResize="1" noEditPoints="1" noAdjustHandles="1" noChangeArrowheads="1" noChangeShapeType="1" noTextEdit="1"/>
              </p:cNvSpPr>
              <p:nvPr/>
            </p:nvSpPr>
            <p:spPr>
              <a:xfrm>
                <a:off x="7715163" y="2344271"/>
                <a:ext cx="691286" cy="402976"/>
              </a:xfrm>
              <a:prstGeom prst="roundRect">
                <a:avLst/>
              </a:prstGeom>
              <a:blipFill>
                <a:blip r:embed="rId7"/>
                <a:stretch>
                  <a:fillRect/>
                </a:stretch>
              </a:blipFill>
              <a:ln w="38100">
                <a:solidFill>
                  <a:schemeClr val="bg1"/>
                </a:solid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1" name="圆角矩形 66">
                <a:extLst>
                  <a:ext uri="{FF2B5EF4-FFF2-40B4-BE49-F238E27FC236}">
                    <a16:creationId xmlns:a16="http://schemas.microsoft.com/office/drawing/2014/main" id="{32D6AD0F-1277-4E85-9BAA-E2F168DDD4BA}"/>
                  </a:ext>
                </a:extLst>
              </p:cNvPr>
              <p:cNvSpPr/>
              <p:nvPr/>
            </p:nvSpPr>
            <p:spPr>
              <a:xfrm>
                <a:off x="7737514" y="3039790"/>
                <a:ext cx="691286" cy="40297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2160" b="0" i="1" u="none" strike="noStrike" kern="0" cap="none" spc="0" normalizeH="0" baseline="0" noProof="0" smtClean="0">
                              <a:ln>
                                <a:noFill/>
                              </a:ln>
                              <a:solidFill>
                                <a:schemeClr val="tx1"/>
                              </a:solidFill>
                              <a:effectLst/>
                              <a:uLnTx/>
                              <a:uFillTx/>
                              <a:latin typeface="Cambria Math" panose="02040503050406030204" pitchFamily="18" charset="0"/>
                              <a:ea typeface="+mj-ea"/>
                            </a:rPr>
                          </m:ctrlPr>
                        </m:sSubPr>
                        <m:e>
                          <m:r>
                            <a:rPr kumimoji="0" lang="en-US" altLang="zh-CN" sz="2160" b="0" i="1" u="none" strike="noStrike" kern="0" cap="none" spc="0" normalizeH="0" baseline="0" noProof="0">
                              <a:ln>
                                <a:noFill/>
                              </a:ln>
                              <a:solidFill>
                                <a:schemeClr val="tx1"/>
                              </a:solidFill>
                              <a:effectLst/>
                              <a:uLnTx/>
                              <a:uFillTx/>
                              <a:latin typeface="Cambria Math" panose="02040503050406030204" pitchFamily="18" charset="0"/>
                              <a:ea typeface="+mj-ea"/>
                            </a:rPr>
                            <m:t>𝐸</m:t>
                          </m:r>
                        </m:e>
                        <m:sub>
                          <m:r>
                            <a:rPr kumimoji="0" lang="en-US" altLang="zh-CN" sz="2160" b="0" i="1" u="none" strike="noStrike" kern="0" cap="none" spc="0" normalizeH="0" baseline="0" noProof="0">
                              <a:ln>
                                <a:noFill/>
                              </a:ln>
                              <a:solidFill>
                                <a:schemeClr val="tx1"/>
                              </a:solidFill>
                              <a:effectLst/>
                              <a:uLnTx/>
                              <a:uFillTx/>
                              <a:latin typeface="Cambria Math" panose="02040503050406030204" pitchFamily="18" charset="0"/>
                              <a:ea typeface="+mj-ea"/>
                            </a:rPr>
                            <m:t>3</m:t>
                          </m:r>
                        </m:sub>
                      </m:sSub>
                    </m:oMath>
                  </m:oMathPara>
                </a14:m>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41" name="圆角矩形 66">
                <a:extLst>
                  <a:ext uri="{FF2B5EF4-FFF2-40B4-BE49-F238E27FC236}">
                    <a16:creationId xmlns:a16="http://schemas.microsoft.com/office/drawing/2014/main" id="{32D6AD0F-1277-4E85-9BAA-E2F168DDD4BA}"/>
                  </a:ext>
                </a:extLst>
              </p:cNvPr>
              <p:cNvSpPr>
                <a:spLocks noRot="1" noChangeAspect="1" noMove="1" noResize="1" noEditPoints="1" noAdjustHandles="1" noChangeArrowheads="1" noChangeShapeType="1" noTextEdit="1"/>
              </p:cNvSpPr>
              <p:nvPr/>
            </p:nvSpPr>
            <p:spPr>
              <a:xfrm>
                <a:off x="7737514" y="3039790"/>
                <a:ext cx="691286" cy="402976"/>
              </a:xfrm>
              <a:prstGeom prst="roundRect">
                <a:avLst/>
              </a:prstGeom>
              <a:blipFill>
                <a:blip r:embed="rId8"/>
                <a:stretch>
                  <a:fillRect/>
                </a:stretch>
              </a:blipFill>
              <a:ln w="38100">
                <a:solidFill>
                  <a:schemeClr val="bg1"/>
                </a:solid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2" name="圆角矩形 67">
                <a:extLst>
                  <a:ext uri="{FF2B5EF4-FFF2-40B4-BE49-F238E27FC236}">
                    <a16:creationId xmlns:a16="http://schemas.microsoft.com/office/drawing/2014/main" id="{458F6AAD-649F-44F2-A566-E9852FB24B6C}"/>
                  </a:ext>
                </a:extLst>
              </p:cNvPr>
              <p:cNvSpPr/>
              <p:nvPr/>
            </p:nvSpPr>
            <p:spPr>
              <a:xfrm>
                <a:off x="7756391" y="5121474"/>
                <a:ext cx="691286" cy="402976"/>
              </a:xfrm>
              <a:prstGeom prst="round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823069"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0" lang="en-US" altLang="zh-CN" sz="2160" b="0" i="1" u="none" strike="noStrike" kern="0" cap="none" spc="0" normalizeH="0" baseline="0" noProof="0" smtClean="0">
                              <a:ln>
                                <a:noFill/>
                              </a:ln>
                              <a:solidFill>
                                <a:schemeClr val="tx1"/>
                              </a:solidFill>
                              <a:effectLst/>
                              <a:uLnTx/>
                              <a:uFillTx/>
                              <a:latin typeface="Cambria Math" panose="02040503050406030204" pitchFamily="18" charset="0"/>
                              <a:ea typeface="+mj-ea"/>
                            </a:rPr>
                          </m:ctrlPr>
                        </m:sSubPr>
                        <m:e>
                          <m:r>
                            <a:rPr kumimoji="0" lang="en-US" altLang="zh-CN" sz="2160" b="0" i="1" u="none" strike="noStrike" kern="0" cap="none" spc="0" normalizeH="0" baseline="0" noProof="0">
                              <a:ln>
                                <a:noFill/>
                              </a:ln>
                              <a:solidFill>
                                <a:schemeClr val="tx1"/>
                              </a:solidFill>
                              <a:effectLst/>
                              <a:uLnTx/>
                              <a:uFillTx/>
                              <a:latin typeface="Cambria Math" panose="02040503050406030204" pitchFamily="18" charset="0"/>
                              <a:ea typeface="+mj-ea"/>
                            </a:rPr>
                            <m:t>𝐸</m:t>
                          </m:r>
                        </m:e>
                        <m:sub>
                          <m:r>
                            <a:rPr kumimoji="0" lang="en-US" altLang="zh-CN" sz="2160" b="0" i="1" u="none" strike="noStrike" kern="0" cap="none" spc="0" normalizeH="0" baseline="0" noProof="0">
                              <a:ln>
                                <a:noFill/>
                              </a:ln>
                              <a:solidFill>
                                <a:schemeClr val="tx1"/>
                              </a:solidFill>
                              <a:effectLst/>
                              <a:uLnTx/>
                              <a:uFillTx/>
                              <a:latin typeface="Cambria Math" panose="02040503050406030204" pitchFamily="18" charset="0"/>
                              <a:ea typeface="+mj-ea"/>
                            </a:rPr>
                            <m:t>𝑚</m:t>
                          </m:r>
                        </m:sub>
                      </m:sSub>
                    </m:oMath>
                  </m:oMathPara>
                </a14:m>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mc:Choice>
        <mc:Fallback xmlns="">
          <p:sp>
            <p:nvSpPr>
              <p:cNvPr id="42" name="圆角矩形 67">
                <a:extLst>
                  <a:ext uri="{FF2B5EF4-FFF2-40B4-BE49-F238E27FC236}">
                    <a16:creationId xmlns:a16="http://schemas.microsoft.com/office/drawing/2014/main" id="{458F6AAD-649F-44F2-A566-E9852FB24B6C}"/>
                  </a:ext>
                </a:extLst>
              </p:cNvPr>
              <p:cNvSpPr>
                <a:spLocks noRot="1" noChangeAspect="1" noMove="1" noResize="1" noEditPoints="1" noAdjustHandles="1" noChangeArrowheads="1" noChangeShapeType="1" noTextEdit="1"/>
              </p:cNvSpPr>
              <p:nvPr/>
            </p:nvSpPr>
            <p:spPr>
              <a:xfrm>
                <a:off x="7756391" y="5121474"/>
                <a:ext cx="691286" cy="402976"/>
              </a:xfrm>
              <a:prstGeom prst="roundRect">
                <a:avLst/>
              </a:prstGeom>
              <a:blipFill>
                <a:blip r:embed="rId9"/>
                <a:stretch>
                  <a:fillRect/>
                </a:stretch>
              </a:blipFill>
              <a:ln w="38100">
                <a:solidFill>
                  <a:schemeClr val="bg1"/>
                </a:solidFill>
              </a:ln>
            </p:spPr>
            <p:txBody>
              <a:bodyPr/>
              <a:lstStyle/>
              <a:p>
                <a:r>
                  <a:rPr lang="zh-CN" altLang="en-US">
                    <a:noFill/>
                  </a:rPr>
                  <a:t> </a:t>
                </a:r>
              </a:p>
            </p:txBody>
          </p:sp>
        </mc:Fallback>
      </mc:AlternateContent>
      <p:sp>
        <p:nvSpPr>
          <p:cNvPr id="43" name="文本框 42">
            <a:extLst>
              <a:ext uri="{FF2B5EF4-FFF2-40B4-BE49-F238E27FC236}">
                <a16:creationId xmlns:a16="http://schemas.microsoft.com/office/drawing/2014/main" id="{4383827D-F228-44F6-B85A-118D5B32020E}"/>
              </a:ext>
            </a:extLst>
          </p:cNvPr>
          <p:cNvSpPr txBox="1"/>
          <p:nvPr/>
        </p:nvSpPr>
        <p:spPr>
          <a:xfrm>
            <a:off x="7806395" y="3972784"/>
            <a:ext cx="517065" cy="673663"/>
          </a:xfrm>
          <a:prstGeom prst="rect">
            <a:avLst/>
          </a:prstGeom>
          <a:noFill/>
          <a:ln w="38100">
            <a:noFill/>
          </a:ln>
        </p:spPr>
        <p:txBody>
          <a:bodyPr vert="eaVert" wrap="squar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en-US" altLang="zh-CN" sz="216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16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cxnSp>
        <p:nvCxnSpPr>
          <p:cNvPr id="44" name="直接箭头连接符 43">
            <a:extLst>
              <a:ext uri="{FF2B5EF4-FFF2-40B4-BE49-F238E27FC236}">
                <a16:creationId xmlns:a16="http://schemas.microsoft.com/office/drawing/2014/main" id="{029F7768-962B-41F5-9F02-DA644240B6D8}"/>
              </a:ext>
            </a:extLst>
          </p:cNvPr>
          <p:cNvCxnSpPr>
            <a:stCxn id="39" idx="1"/>
            <a:endCxn id="35" idx="3"/>
          </p:cNvCxnSpPr>
          <p:nvPr/>
        </p:nvCxnSpPr>
        <p:spPr>
          <a:xfrm flipH="1">
            <a:off x="6830782" y="1872097"/>
            <a:ext cx="906732" cy="21628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接箭头连接符 44">
            <a:extLst>
              <a:ext uri="{FF2B5EF4-FFF2-40B4-BE49-F238E27FC236}">
                <a16:creationId xmlns:a16="http://schemas.microsoft.com/office/drawing/2014/main" id="{27214F03-33C8-4B50-85D4-D1DDEFA4C77E}"/>
              </a:ext>
            </a:extLst>
          </p:cNvPr>
          <p:cNvCxnSpPr>
            <a:stCxn id="40" idx="1"/>
            <a:endCxn id="35" idx="3"/>
          </p:cNvCxnSpPr>
          <p:nvPr/>
        </p:nvCxnSpPr>
        <p:spPr>
          <a:xfrm flipH="1">
            <a:off x="6830782" y="2545759"/>
            <a:ext cx="884381" cy="148922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接箭头连接符 45">
            <a:extLst>
              <a:ext uri="{FF2B5EF4-FFF2-40B4-BE49-F238E27FC236}">
                <a16:creationId xmlns:a16="http://schemas.microsoft.com/office/drawing/2014/main" id="{5321E1B1-07C5-404D-8303-97AC04E97598}"/>
              </a:ext>
            </a:extLst>
          </p:cNvPr>
          <p:cNvCxnSpPr>
            <a:stCxn id="41" idx="1"/>
            <a:endCxn id="35" idx="3"/>
          </p:cNvCxnSpPr>
          <p:nvPr/>
        </p:nvCxnSpPr>
        <p:spPr>
          <a:xfrm flipH="1">
            <a:off x="6830782" y="3241278"/>
            <a:ext cx="906732" cy="7937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直接箭头连接符 46">
            <a:extLst>
              <a:ext uri="{FF2B5EF4-FFF2-40B4-BE49-F238E27FC236}">
                <a16:creationId xmlns:a16="http://schemas.microsoft.com/office/drawing/2014/main" id="{88700122-4864-4E11-A3AC-8412FB4C04F1}"/>
              </a:ext>
            </a:extLst>
          </p:cNvPr>
          <p:cNvCxnSpPr>
            <a:endCxn id="35" idx="3"/>
          </p:cNvCxnSpPr>
          <p:nvPr/>
        </p:nvCxnSpPr>
        <p:spPr>
          <a:xfrm flipH="1" flipV="1">
            <a:off x="6830782" y="4034987"/>
            <a:ext cx="935160" cy="17180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接箭头连接符 47">
            <a:extLst>
              <a:ext uri="{FF2B5EF4-FFF2-40B4-BE49-F238E27FC236}">
                <a16:creationId xmlns:a16="http://schemas.microsoft.com/office/drawing/2014/main" id="{8F68125E-5E4B-4355-81A9-138805447CF6}"/>
              </a:ext>
            </a:extLst>
          </p:cNvPr>
          <p:cNvCxnSpPr>
            <a:stCxn id="42" idx="1"/>
            <a:endCxn id="35" idx="3"/>
          </p:cNvCxnSpPr>
          <p:nvPr/>
        </p:nvCxnSpPr>
        <p:spPr>
          <a:xfrm flipH="1" flipV="1">
            <a:off x="6830782" y="4034987"/>
            <a:ext cx="925609" cy="12879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圆角矩形 84">
            <a:extLst>
              <a:ext uri="{FF2B5EF4-FFF2-40B4-BE49-F238E27FC236}">
                <a16:creationId xmlns:a16="http://schemas.microsoft.com/office/drawing/2014/main" id="{AE97A611-18D2-4F35-A256-4EDD73DE7082}"/>
              </a:ext>
            </a:extLst>
          </p:cNvPr>
          <p:cNvSpPr/>
          <p:nvPr/>
        </p:nvSpPr>
        <p:spPr>
          <a:xfrm>
            <a:off x="9540745" y="1257347"/>
            <a:ext cx="2191952" cy="4584534"/>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162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50" name="椭圆 49">
            <a:extLst>
              <a:ext uri="{FF2B5EF4-FFF2-40B4-BE49-F238E27FC236}">
                <a16:creationId xmlns:a16="http://schemas.microsoft.com/office/drawing/2014/main" id="{1927C25E-6DD5-41E1-903B-ACFE755503EC}"/>
              </a:ext>
            </a:extLst>
          </p:cNvPr>
          <p:cNvSpPr/>
          <p:nvPr/>
        </p:nvSpPr>
        <p:spPr>
          <a:xfrm>
            <a:off x="9551714" y="1579345"/>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51" name="文本框 50">
            <a:extLst>
              <a:ext uri="{FF2B5EF4-FFF2-40B4-BE49-F238E27FC236}">
                <a16:creationId xmlns:a16="http://schemas.microsoft.com/office/drawing/2014/main" id="{8742BA96-D306-4E30-9CC7-99719DCA3E2E}"/>
              </a:ext>
            </a:extLst>
          </p:cNvPr>
          <p:cNvSpPr txBox="1"/>
          <p:nvPr/>
        </p:nvSpPr>
        <p:spPr>
          <a:xfrm>
            <a:off x="9617819" y="4080082"/>
            <a:ext cx="517065" cy="673663"/>
          </a:xfrm>
          <a:prstGeom prst="rect">
            <a:avLst/>
          </a:prstGeom>
          <a:noFill/>
          <a:ln w="38100">
            <a:noFill/>
          </a:ln>
        </p:spPr>
        <p:style>
          <a:lnRef idx="1">
            <a:schemeClr val="accent4"/>
          </a:lnRef>
          <a:fillRef idx="2">
            <a:schemeClr val="accent4"/>
          </a:fillRef>
          <a:effectRef idx="1">
            <a:schemeClr val="accent4"/>
          </a:effectRef>
          <a:fontRef idx="minor">
            <a:schemeClr val="dk1"/>
          </a:fontRef>
        </p:style>
        <p:txBody>
          <a:bodyPr vert="eaVert" wrap="squar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en-US" altLang="zh-CN"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52" name="文本框 51">
            <a:extLst>
              <a:ext uri="{FF2B5EF4-FFF2-40B4-BE49-F238E27FC236}">
                <a16:creationId xmlns:a16="http://schemas.microsoft.com/office/drawing/2014/main" id="{40A3CD2B-C188-47B0-AEEA-6ABB0CC2AEA0}"/>
              </a:ext>
            </a:extLst>
          </p:cNvPr>
          <p:cNvSpPr txBox="1"/>
          <p:nvPr/>
        </p:nvSpPr>
        <p:spPr>
          <a:xfrm>
            <a:off x="7835304" y="5906467"/>
            <a:ext cx="1803699" cy="480131"/>
          </a:xfrm>
          <a:prstGeom prst="rect">
            <a:avLst/>
          </a:prstGeom>
          <a:noFill/>
          <a:ln w="38100">
            <a:noFill/>
          </a:ln>
        </p:spPr>
        <p:txBody>
          <a:bodyPr wrap="non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effectLst/>
                <a:uLnTx/>
                <a:uFillTx/>
                <a:latin typeface="Times New Roman" panose="02020603050405020304" pitchFamily="18" charset="0"/>
                <a:ea typeface="微软雅黑"/>
                <a:cs typeface="Times New Roman" panose="02020603050405020304" pitchFamily="18" charset="0"/>
              </a:rPr>
              <a:t>异构体集合</a:t>
            </a:r>
          </a:p>
        </p:txBody>
      </p:sp>
      <p:sp>
        <p:nvSpPr>
          <p:cNvPr id="53" name="文本框 52">
            <a:extLst>
              <a:ext uri="{FF2B5EF4-FFF2-40B4-BE49-F238E27FC236}">
                <a16:creationId xmlns:a16="http://schemas.microsoft.com/office/drawing/2014/main" id="{DFD78FB6-0688-4B53-AC5C-F92B9AECEB13}"/>
              </a:ext>
            </a:extLst>
          </p:cNvPr>
          <p:cNvSpPr txBox="1"/>
          <p:nvPr/>
        </p:nvSpPr>
        <p:spPr>
          <a:xfrm>
            <a:off x="10178779" y="5914956"/>
            <a:ext cx="1156086" cy="480131"/>
          </a:xfrm>
          <a:prstGeom prst="rect">
            <a:avLst/>
          </a:prstGeom>
          <a:noFill/>
          <a:ln w="38100">
            <a:noFill/>
          </a:ln>
        </p:spPr>
        <p:txBody>
          <a:bodyPr wrap="non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effectLst/>
                <a:uLnTx/>
                <a:uFillTx/>
                <a:latin typeface="Times New Roman" panose="02020603050405020304" pitchFamily="18" charset="0"/>
                <a:ea typeface="微软雅黑"/>
                <a:cs typeface="Times New Roman" panose="02020603050405020304" pitchFamily="18" charset="0"/>
              </a:rPr>
              <a:t>构件池</a:t>
            </a:r>
          </a:p>
        </p:txBody>
      </p:sp>
      <p:sp>
        <p:nvSpPr>
          <p:cNvPr id="54" name="右箭头 116">
            <a:extLst>
              <a:ext uri="{FF2B5EF4-FFF2-40B4-BE49-F238E27FC236}">
                <a16:creationId xmlns:a16="http://schemas.microsoft.com/office/drawing/2014/main" id="{4D692E15-4509-4FF0-8316-3CBBFE7D9EE6}"/>
              </a:ext>
            </a:extLst>
          </p:cNvPr>
          <p:cNvSpPr/>
          <p:nvPr/>
        </p:nvSpPr>
        <p:spPr>
          <a:xfrm flipH="1">
            <a:off x="8661260" y="3670041"/>
            <a:ext cx="701808" cy="302743"/>
          </a:xfrm>
          <a:prstGeom prst="rightArrow">
            <a:avLst/>
          </a:prstGeom>
          <a:solidFill>
            <a:srgbClr val="EE1C39"/>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55" name="梯形 54">
            <a:extLst>
              <a:ext uri="{FF2B5EF4-FFF2-40B4-BE49-F238E27FC236}">
                <a16:creationId xmlns:a16="http://schemas.microsoft.com/office/drawing/2014/main" id="{BFD8E6DD-F975-4890-81CB-4E42BB93E012}"/>
              </a:ext>
            </a:extLst>
          </p:cNvPr>
          <p:cNvSpPr/>
          <p:nvPr/>
        </p:nvSpPr>
        <p:spPr>
          <a:xfrm rot="10800000" flipV="1">
            <a:off x="2599128" y="2353334"/>
            <a:ext cx="1979834" cy="547390"/>
          </a:xfrm>
          <a:prstGeom prst="trapezoid">
            <a:avLst/>
          </a:prstGeom>
          <a:noFill/>
          <a:ln w="38100">
            <a:solidFill>
              <a:srgbClr val="219DC9"/>
            </a:solidFill>
          </a:ln>
        </p:spPr>
        <p:style>
          <a:lnRef idx="1">
            <a:schemeClr val="accent4"/>
          </a:lnRef>
          <a:fillRef idx="3">
            <a:schemeClr val="accent4"/>
          </a:fillRef>
          <a:effectRef idx="2">
            <a:schemeClr val="accent4"/>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56" name="文本框 55">
            <a:extLst>
              <a:ext uri="{FF2B5EF4-FFF2-40B4-BE49-F238E27FC236}">
                <a16:creationId xmlns:a16="http://schemas.microsoft.com/office/drawing/2014/main" id="{AEDB1261-B271-424E-8609-63462D609536}"/>
              </a:ext>
            </a:extLst>
          </p:cNvPr>
          <p:cNvSpPr txBox="1"/>
          <p:nvPr/>
        </p:nvSpPr>
        <p:spPr>
          <a:xfrm>
            <a:off x="585961" y="2012024"/>
            <a:ext cx="1156086" cy="480131"/>
          </a:xfrm>
          <a:prstGeom prst="rect">
            <a:avLst/>
          </a:prstGeom>
          <a:noFill/>
        </p:spPr>
        <p:txBody>
          <a:bodyPr wrap="non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防护界</a:t>
            </a:r>
          </a:p>
        </p:txBody>
      </p:sp>
      <p:sp>
        <p:nvSpPr>
          <p:cNvPr id="57" name="文本框 56">
            <a:extLst>
              <a:ext uri="{FF2B5EF4-FFF2-40B4-BE49-F238E27FC236}">
                <a16:creationId xmlns:a16="http://schemas.microsoft.com/office/drawing/2014/main" id="{2199674D-CB3F-4417-9C6D-D9E3A7491A21}"/>
              </a:ext>
            </a:extLst>
          </p:cNvPr>
          <p:cNvSpPr txBox="1"/>
          <p:nvPr/>
        </p:nvSpPr>
        <p:spPr>
          <a:xfrm>
            <a:off x="720777" y="5121474"/>
            <a:ext cx="1156086" cy="480131"/>
          </a:xfrm>
          <a:prstGeom prst="rect">
            <a:avLst/>
          </a:prstGeom>
          <a:noFill/>
        </p:spPr>
        <p:txBody>
          <a:bodyPr wrap="non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防护界</a:t>
            </a:r>
          </a:p>
        </p:txBody>
      </p:sp>
      <p:cxnSp>
        <p:nvCxnSpPr>
          <p:cNvPr id="58" name="直接箭头连接符 57">
            <a:extLst>
              <a:ext uri="{FF2B5EF4-FFF2-40B4-BE49-F238E27FC236}">
                <a16:creationId xmlns:a16="http://schemas.microsoft.com/office/drawing/2014/main" id="{4A3C714C-0E5F-4C95-9AD2-05A851E5D6E6}"/>
              </a:ext>
            </a:extLst>
          </p:cNvPr>
          <p:cNvCxnSpPr/>
          <p:nvPr/>
        </p:nvCxnSpPr>
        <p:spPr>
          <a:xfrm>
            <a:off x="1112504" y="2545757"/>
            <a:ext cx="3384" cy="2575716"/>
          </a:xfrm>
          <a:prstGeom prst="straightConnector1">
            <a:avLst/>
          </a:prstGeom>
          <a:ln w="38100">
            <a:solidFill>
              <a:srgbClr val="FF0000"/>
            </a:solidFill>
            <a:prstDash val="lg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59" name="文本框 58">
            <a:extLst>
              <a:ext uri="{FF2B5EF4-FFF2-40B4-BE49-F238E27FC236}">
                <a16:creationId xmlns:a16="http://schemas.microsoft.com/office/drawing/2014/main" id="{5671D224-5B4D-410F-83F6-84C9A27AA67F}"/>
              </a:ext>
            </a:extLst>
          </p:cNvPr>
          <p:cNvSpPr txBox="1"/>
          <p:nvPr/>
        </p:nvSpPr>
        <p:spPr>
          <a:xfrm>
            <a:off x="5441933" y="5161743"/>
            <a:ext cx="1348446" cy="480131"/>
          </a:xfrm>
          <a:prstGeom prst="rect">
            <a:avLst/>
          </a:prstGeom>
          <a:noFill/>
        </p:spPr>
        <p:txBody>
          <a:bodyPr wrap="non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zh-CN" altLang="en-US" sz="2520" b="1"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服务集</a:t>
            </a:r>
            <a:r>
              <a:rPr kumimoji="0" lang="en-US" altLang="zh-CN" sz="2520" b="1"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k</a:t>
            </a:r>
            <a:endParaRPr kumimoji="0" lang="zh-CN" altLang="en-US" sz="2520" b="1"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cxnSp>
        <p:nvCxnSpPr>
          <p:cNvPr id="60" name="直接箭头连接符 59">
            <a:extLst>
              <a:ext uri="{FF2B5EF4-FFF2-40B4-BE49-F238E27FC236}">
                <a16:creationId xmlns:a16="http://schemas.microsoft.com/office/drawing/2014/main" id="{CAAE27D9-A30A-4A93-9C36-93A0B4CCBC84}"/>
              </a:ext>
            </a:extLst>
          </p:cNvPr>
          <p:cNvCxnSpPr/>
          <p:nvPr/>
        </p:nvCxnSpPr>
        <p:spPr>
          <a:xfrm rot="16200000" flipV="1">
            <a:off x="5306374" y="4420015"/>
            <a:ext cx="823067" cy="82306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1" name="圆角矩形 6">
            <a:extLst>
              <a:ext uri="{FF2B5EF4-FFF2-40B4-BE49-F238E27FC236}">
                <a16:creationId xmlns:a16="http://schemas.microsoft.com/office/drawing/2014/main" id="{8A7F2641-6C7A-434B-AB85-E1FFAF2912F1}"/>
              </a:ext>
            </a:extLst>
          </p:cNvPr>
          <p:cNvSpPr/>
          <p:nvPr/>
        </p:nvSpPr>
        <p:spPr>
          <a:xfrm>
            <a:off x="558169" y="2965354"/>
            <a:ext cx="6795713" cy="1684165"/>
          </a:xfrm>
          <a:prstGeom prst="roundRect">
            <a:avLst/>
          </a:prstGeom>
          <a:solidFill>
            <a:srgbClr val="EE1C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162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2" name="文本框 61">
            <a:extLst>
              <a:ext uri="{FF2B5EF4-FFF2-40B4-BE49-F238E27FC236}">
                <a16:creationId xmlns:a16="http://schemas.microsoft.com/office/drawing/2014/main" id="{644D27A7-487B-478B-99A8-4EE7E880FE60}"/>
              </a:ext>
            </a:extLst>
          </p:cNvPr>
          <p:cNvSpPr txBox="1"/>
          <p:nvPr/>
        </p:nvSpPr>
        <p:spPr>
          <a:xfrm>
            <a:off x="466694" y="3558631"/>
            <a:ext cx="7042756" cy="523220"/>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zh-CN" altLang="en-US" sz="2800" b="1" i="0" u="none" strike="noStrike" kern="0" cap="none" spc="0" normalizeH="0" baseline="0" noProof="0" dirty="0">
                <a:ln>
                  <a:noFill/>
                </a:ln>
                <a:solidFill>
                  <a:srgbClr val="FFFF00"/>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在时空两个维度上作相异性和冗余性的变化</a:t>
            </a:r>
          </a:p>
        </p:txBody>
      </p:sp>
      <p:sp>
        <p:nvSpPr>
          <p:cNvPr id="63" name="椭圆 62">
            <a:extLst>
              <a:ext uri="{FF2B5EF4-FFF2-40B4-BE49-F238E27FC236}">
                <a16:creationId xmlns:a16="http://schemas.microsoft.com/office/drawing/2014/main" id="{46D73B30-9D95-4DD7-A765-696C9CDD9C3D}"/>
              </a:ext>
            </a:extLst>
          </p:cNvPr>
          <p:cNvSpPr/>
          <p:nvPr/>
        </p:nvSpPr>
        <p:spPr>
          <a:xfrm>
            <a:off x="10187617" y="1585523"/>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4" name="椭圆 63">
            <a:extLst>
              <a:ext uri="{FF2B5EF4-FFF2-40B4-BE49-F238E27FC236}">
                <a16:creationId xmlns:a16="http://schemas.microsoft.com/office/drawing/2014/main" id="{8A0A88A1-BD49-4BE6-97FC-E7AFB6D55742}"/>
              </a:ext>
            </a:extLst>
          </p:cNvPr>
          <p:cNvSpPr/>
          <p:nvPr/>
        </p:nvSpPr>
        <p:spPr>
          <a:xfrm>
            <a:off x="11136713" y="1625495"/>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5" name="椭圆 64">
            <a:extLst>
              <a:ext uri="{FF2B5EF4-FFF2-40B4-BE49-F238E27FC236}">
                <a16:creationId xmlns:a16="http://schemas.microsoft.com/office/drawing/2014/main" id="{07E0CA4A-AE98-4808-910F-1EA4CB99BCFA}"/>
              </a:ext>
            </a:extLst>
          </p:cNvPr>
          <p:cNvSpPr/>
          <p:nvPr/>
        </p:nvSpPr>
        <p:spPr>
          <a:xfrm>
            <a:off x="10187617" y="2219117"/>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6" name="椭圆 65">
            <a:extLst>
              <a:ext uri="{FF2B5EF4-FFF2-40B4-BE49-F238E27FC236}">
                <a16:creationId xmlns:a16="http://schemas.microsoft.com/office/drawing/2014/main" id="{2DF177E0-5EFA-4085-94BD-B0A9F695BBE1}"/>
              </a:ext>
            </a:extLst>
          </p:cNvPr>
          <p:cNvSpPr/>
          <p:nvPr/>
        </p:nvSpPr>
        <p:spPr>
          <a:xfrm>
            <a:off x="11136713" y="2219117"/>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7" name="椭圆 66">
            <a:extLst>
              <a:ext uri="{FF2B5EF4-FFF2-40B4-BE49-F238E27FC236}">
                <a16:creationId xmlns:a16="http://schemas.microsoft.com/office/drawing/2014/main" id="{ACF2B7CF-F097-4043-BCFF-CF7BB697A6D2}"/>
              </a:ext>
            </a:extLst>
          </p:cNvPr>
          <p:cNvSpPr/>
          <p:nvPr/>
        </p:nvSpPr>
        <p:spPr>
          <a:xfrm>
            <a:off x="9551714" y="2240394"/>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8" name="椭圆 67">
            <a:extLst>
              <a:ext uri="{FF2B5EF4-FFF2-40B4-BE49-F238E27FC236}">
                <a16:creationId xmlns:a16="http://schemas.microsoft.com/office/drawing/2014/main" id="{FFCBA429-0921-41E8-ADEF-2C728AECB105}"/>
              </a:ext>
            </a:extLst>
          </p:cNvPr>
          <p:cNvSpPr/>
          <p:nvPr/>
        </p:nvSpPr>
        <p:spPr>
          <a:xfrm>
            <a:off x="10176646" y="2883845"/>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9" name="椭圆 68">
            <a:extLst>
              <a:ext uri="{FF2B5EF4-FFF2-40B4-BE49-F238E27FC236}">
                <a16:creationId xmlns:a16="http://schemas.microsoft.com/office/drawing/2014/main" id="{1E78FE24-D2B2-420A-B87A-952C75F9CA64}"/>
              </a:ext>
            </a:extLst>
          </p:cNvPr>
          <p:cNvSpPr/>
          <p:nvPr/>
        </p:nvSpPr>
        <p:spPr>
          <a:xfrm>
            <a:off x="11136713" y="2883845"/>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0" name="椭圆 69">
            <a:extLst>
              <a:ext uri="{FF2B5EF4-FFF2-40B4-BE49-F238E27FC236}">
                <a16:creationId xmlns:a16="http://schemas.microsoft.com/office/drawing/2014/main" id="{57B50C45-2C58-49A6-9E70-6E34CEDD893A}"/>
              </a:ext>
            </a:extLst>
          </p:cNvPr>
          <p:cNvSpPr/>
          <p:nvPr/>
        </p:nvSpPr>
        <p:spPr>
          <a:xfrm>
            <a:off x="9540743" y="2866937"/>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1" name="椭圆 70">
            <a:extLst>
              <a:ext uri="{FF2B5EF4-FFF2-40B4-BE49-F238E27FC236}">
                <a16:creationId xmlns:a16="http://schemas.microsoft.com/office/drawing/2014/main" id="{726DFC3A-8F8E-4361-AC2A-D482AEC73A15}"/>
              </a:ext>
            </a:extLst>
          </p:cNvPr>
          <p:cNvSpPr/>
          <p:nvPr/>
        </p:nvSpPr>
        <p:spPr>
          <a:xfrm>
            <a:off x="10224901" y="5076361"/>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2" name="椭圆 71">
            <a:extLst>
              <a:ext uri="{FF2B5EF4-FFF2-40B4-BE49-F238E27FC236}">
                <a16:creationId xmlns:a16="http://schemas.microsoft.com/office/drawing/2014/main" id="{CF824525-FE5F-4532-A17A-9086298C6DA6}"/>
              </a:ext>
            </a:extLst>
          </p:cNvPr>
          <p:cNvSpPr/>
          <p:nvPr/>
        </p:nvSpPr>
        <p:spPr>
          <a:xfrm>
            <a:off x="11139565" y="5076361"/>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3" name="椭圆 72">
            <a:extLst>
              <a:ext uri="{FF2B5EF4-FFF2-40B4-BE49-F238E27FC236}">
                <a16:creationId xmlns:a16="http://schemas.microsoft.com/office/drawing/2014/main" id="{B41EA350-4B3C-419E-B696-B2B23877B019}"/>
              </a:ext>
            </a:extLst>
          </p:cNvPr>
          <p:cNvSpPr/>
          <p:nvPr/>
        </p:nvSpPr>
        <p:spPr>
          <a:xfrm>
            <a:off x="9545849" y="5062054"/>
            <a:ext cx="540089" cy="246600"/>
          </a:xfrm>
          <a:prstGeom prst="ellipse">
            <a:avLst/>
          </a:prstGeom>
          <a:noFill/>
          <a:ln w="38100"/>
        </p:spPr>
        <p:style>
          <a:lnRef idx="1">
            <a:schemeClr val="accent4"/>
          </a:lnRef>
          <a:fillRef idx="2">
            <a:schemeClr val="accent4"/>
          </a:fillRef>
          <a:effectRef idx="1">
            <a:schemeClr val="accent4"/>
          </a:effectRef>
          <a:fontRef idx="minor">
            <a:schemeClr val="dk1"/>
          </a:fontRef>
        </p:style>
        <p:txBody>
          <a:bodyPr rtlCol="0" anchor="ctr"/>
          <a:lstStyle/>
          <a:p>
            <a:pPr marL="0" marR="0" lvl="0" indent="0" algn="ctr" defTabSz="823069" eaLnBrk="1" fontAlgn="auto" latinLnBrk="0" hangingPunct="1">
              <a:lnSpc>
                <a:spcPct val="100000"/>
              </a:lnSpc>
              <a:spcBef>
                <a:spcPts val="0"/>
              </a:spcBef>
              <a:spcAft>
                <a:spcPts val="0"/>
              </a:spcAft>
              <a:buClrTx/>
              <a:buSzTx/>
              <a:buFontTx/>
              <a:buNone/>
              <a:tabLst/>
              <a:defRPr/>
            </a:pPr>
            <a:endParaRPr kumimoji="0" lang="zh-CN" altLang="en-US" sz="2160" b="0" i="0" u="none" strike="noStrike" kern="0" cap="none" spc="0" normalizeH="0" baseline="0" noProof="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4" name="文本框 73">
            <a:extLst>
              <a:ext uri="{FF2B5EF4-FFF2-40B4-BE49-F238E27FC236}">
                <a16:creationId xmlns:a16="http://schemas.microsoft.com/office/drawing/2014/main" id="{F3969A69-5761-4E69-9299-F9F250033FB0}"/>
              </a:ext>
            </a:extLst>
          </p:cNvPr>
          <p:cNvSpPr txBox="1"/>
          <p:nvPr/>
        </p:nvSpPr>
        <p:spPr>
          <a:xfrm>
            <a:off x="10351949" y="4083181"/>
            <a:ext cx="517065" cy="673663"/>
          </a:xfrm>
          <a:prstGeom prst="rect">
            <a:avLst/>
          </a:prstGeom>
          <a:noFill/>
          <a:ln w="38100">
            <a:noFill/>
          </a:ln>
        </p:spPr>
        <p:style>
          <a:lnRef idx="1">
            <a:schemeClr val="accent4"/>
          </a:lnRef>
          <a:fillRef idx="2">
            <a:schemeClr val="accent4"/>
          </a:fillRef>
          <a:effectRef idx="1">
            <a:schemeClr val="accent4"/>
          </a:effectRef>
          <a:fontRef idx="minor">
            <a:schemeClr val="dk1"/>
          </a:fontRef>
        </p:style>
        <p:txBody>
          <a:bodyPr vert="eaVert" wrap="squar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en-US" altLang="zh-CN"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5" name="文本框 74">
            <a:extLst>
              <a:ext uri="{FF2B5EF4-FFF2-40B4-BE49-F238E27FC236}">
                <a16:creationId xmlns:a16="http://schemas.microsoft.com/office/drawing/2014/main" id="{ED5EAAFE-389F-46E3-840C-492346AE6E91}"/>
              </a:ext>
            </a:extLst>
          </p:cNvPr>
          <p:cNvSpPr txBox="1"/>
          <p:nvPr/>
        </p:nvSpPr>
        <p:spPr>
          <a:xfrm>
            <a:off x="11486674" y="4052187"/>
            <a:ext cx="517065" cy="673663"/>
          </a:xfrm>
          <a:prstGeom prst="rect">
            <a:avLst/>
          </a:prstGeom>
          <a:noFill/>
          <a:ln w="38100">
            <a:noFill/>
          </a:ln>
        </p:spPr>
        <p:style>
          <a:lnRef idx="1">
            <a:schemeClr val="accent4"/>
          </a:lnRef>
          <a:fillRef idx="2">
            <a:schemeClr val="accent4"/>
          </a:fillRef>
          <a:effectRef idx="1">
            <a:schemeClr val="accent4"/>
          </a:effectRef>
          <a:fontRef idx="minor">
            <a:schemeClr val="dk1"/>
          </a:fontRef>
        </p:style>
        <p:txBody>
          <a:bodyPr vert="eaVert" wrap="squar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en-US" altLang="zh-CN"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6" name="文本框 75">
            <a:extLst>
              <a:ext uri="{FF2B5EF4-FFF2-40B4-BE49-F238E27FC236}">
                <a16:creationId xmlns:a16="http://schemas.microsoft.com/office/drawing/2014/main" id="{C4A47F2F-E6B7-4225-BDDA-8F8294145078}"/>
              </a:ext>
            </a:extLst>
          </p:cNvPr>
          <p:cNvSpPr txBox="1"/>
          <p:nvPr/>
        </p:nvSpPr>
        <p:spPr>
          <a:xfrm rot="16200000">
            <a:off x="10692015" y="1392136"/>
            <a:ext cx="517065" cy="535936"/>
          </a:xfrm>
          <a:prstGeom prst="rect">
            <a:avLst/>
          </a:prstGeom>
          <a:noFill/>
          <a:ln w="38100">
            <a:noFill/>
          </a:ln>
        </p:spPr>
        <p:style>
          <a:lnRef idx="1">
            <a:schemeClr val="accent4"/>
          </a:lnRef>
          <a:fillRef idx="2">
            <a:schemeClr val="accent4"/>
          </a:fillRef>
          <a:effectRef idx="1">
            <a:schemeClr val="accent4"/>
          </a:effectRef>
          <a:fontRef idx="minor">
            <a:schemeClr val="dk1"/>
          </a:fontRef>
        </p:style>
        <p:txBody>
          <a:bodyPr vert="eaVert" wrap="squar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en-US" altLang="zh-CN"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7" name="文本框 76">
            <a:extLst>
              <a:ext uri="{FF2B5EF4-FFF2-40B4-BE49-F238E27FC236}">
                <a16:creationId xmlns:a16="http://schemas.microsoft.com/office/drawing/2014/main" id="{BAA0A24B-C3F7-434C-9578-26A860E2A766}"/>
              </a:ext>
            </a:extLst>
          </p:cNvPr>
          <p:cNvSpPr txBox="1"/>
          <p:nvPr/>
        </p:nvSpPr>
        <p:spPr>
          <a:xfrm rot="16200000">
            <a:off x="10732524" y="1979535"/>
            <a:ext cx="517065" cy="535936"/>
          </a:xfrm>
          <a:prstGeom prst="rect">
            <a:avLst/>
          </a:prstGeom>
          <a:noFill/>
          <a:ln w="38100">
            <a:noFill/>
          </a:ln>
        </p:spPr>
        <p:style>
          <a:lnRef idx="1">
            <a:schemeClr val="accent4"/>
          </a:lnRef>
          <a:fillRef idx="2">
            <a:schemeClr val="accent4"/>
          </a:fillRef>
          <a:effectRef idx="1">
            <a:schemeClr val="accent4"/>
          </a:effectRef>
          <a:fontRef idx="minor">
            <a:schemeClr val="dk1"/>
          </a:fontRef>
        </p:style>
        <p:txBody>
          <a:bodyPr vert="eaVert" wrap="squar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en-US" altLang="zh-CN"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8" name="文本框 77">
            <a:extLst>
              <a:ext uri="{FF2B5EF4-FFF2-40B4-BE49-F238E27FC236}">
                <a16:creationId xmlns:a16="http://schemas.microsoft.com/office/drawing/2014/main" id="{A132FD73-FF71-4F1D-A334-3737A6DA60AE}"/>
              </a:ext>
            </a:extLst>
          </p:cNvPr>
          <p:cNvSpPr txBox="1"/>
          <p:nvPr/>
        </p:nvSpPr>
        <p:spPr>
          <a:xfrm rot="16200000">
            <a:off x="10692653" y="2652438"/>
            <a:ext cx="517065" cy="535936"/>
          </a:xfrm>
          <a:prstGeom prst="rect">
            <a:avLst/>
          </a:prstGeom>
          <a:noFill/>
          <a:ln w="38100">
            <a:noFill/>
          </a:ln>
        </p:spPr>
        <p:style>
          <a:lnRef idx="1">
            <a:schemeClr val="accent4"/>
          </a:lnRef>
          <a:fillRef idx="2">
            <a:schemeClr val="accent4"/>
          </a:fillRef>
          <a:effectRef idx="1">
            <a:schemeClr val="accent4"/>
          </a:effectRef>
          <a:fontRef idx="minor">
            <a:schemeClr val="dk1"/>
          </a:fontRef>
        </p:style>
        <p:txBody>
          <a:bodyPr vert="eaVert" wrap="square" rtlCol="0">
            <a:spAutoFit/>
          </a:bodyPr>
          <a:lstStyle/>
          <a:p>
            <a:pPr marL="0" marR="0" lvl="0" indent="0" algn="ctr" defTabSz="823069" eaLnBrk="1" fontAlgn="auto" latinLnBrk="0" hangingPunct="1">
              <a:lnSpc>
                <a:spcPct val="100000"/>
              </a:lnSpc>
              <a:spcBef>
                <a:spcPts val="0"/>
              </a:spcBef>
              <a:spcAft>
                <a:spcPts val="0"/>
              </a:spcAft>
              <a:buClrTx/>
              <a:buSzTx/>
              <a:buFontTx/>
              <a:buNone/>
              <a:tabLst/>
              <a:defRPr/>
            </a:pPr>
            <a:r>
              <a:rPr kumimoji="0" lang="en-US" altLang="zh-CN"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rPr>
              <a:t>…</a:t>
            </a:r>
            <a:endParaRPr kumimoji="0" lang="zh-CN" altLang="en-US" sz="2160" b="0" i="0" u="none" strike="noStrike" kern="0" cap="none" spc="0" normalizeH="0" baseline="0" noProof="0" dirty="0">
              <a:ln>
                <a:noFill/>
              </a:ln>
              <a:solidFill>
                <a:schemeClr val="tx1"/>
              </a:solidFill>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79" name="文本框 78">
            <a:extLst>
              <a:ext uri="{FF2B5EF4-FFF2-40B4-BE49-F238E27FC236}">
                <a16:creationId xmlns:a16="http://schemas.microsoft.com/office/drawing/2014/main" id="{5B4EC534-CFED-41AB-85D7-BB0337E476B5}"/>
              </a:ext>
            </a:extLst>
          </p:cNvPr>
          <p:cNvSpPr txBox="1"/>
          <p:nvPr/>
        </p:nvSpPr>
        <p:spPr>
          <a:xfrm>
            <a:off x="9596843" y="1476775"/>
            <a:ext cx="484843"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11</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0" name="文本框 79">
            <a:extLst>
              <a:ext uri="{FF2B5EF4-FFF2-40B4-BE49-F238E27FC236}">
                <a16:creationId xmlns:a16="http://schemas.microsoft.com/office/drawing/2014/main" id="{A5BBA06D-57ED-422A-B74D-8C3539C63B2D}"/>
              </a:ext>
            </a:extLst>
          </p:cNvPr>
          <p:cNvSpPr txBox="1"/>
          <p:nvPr/>
        </p:nvSpPr>
        <p:spPr>
          <a:xfrm>
            <a:off x="10230571" y="1499682"/>
            <a:ext cx="484843"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12</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1" name="文本框 80">
            <a:extLst>
              <a:ext uri="{FF2B5EF4-FFF2-40B4-BE49-F238E27FC236}">
                <a16:creationId xmlns:a16="http://schemas.microsoft.com/office/drawing/2014/main" id="{EEC9D55A-3CD6-4BA6-A792-5784F208F68E}"/>
              </a:ext>
            </a:extLst>
          </p:cNvPr>
          <p:cNvSpPr txBox="1"/>
          <p:nvPr/>
        </p:nvSpPr>
        <p:spPr>
          <a:xfrm>
            <a:off x="11208398" y="1549346"/>
            <a:ext cx="600894" cy="590931"/>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1h1</a:t>
            </a:r>
            <a:endParaRPr kumimoji="0" lang="zh-CN" altLang="en-US"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a:p>
            <a:pPr marL="0" marR="0" lvl="0" indent="0" defTabSz="823069" eaLnBrk="1" fontAlgn="auto" latinLnBrk="0" hangingPunct="1">
              <a:lnSpc>
                <a:spcPct val="100000"/>
              </a:lnSpc>
              <a:spcBef>
                <a:spcPts val="0"/>
              </a:spcBef>
              <a:spcAft>
                <a:spcPts val="0"/>
              </a:spcAft>
              <a:buClrTx/>
              <a:buSzTx/>
              <a:buFontTx/>
              <a:buNone/>
              <a:tabLst/>
              <a:defRPr/>
            </a:pP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2" name="文本框 81">
            <a:extLst>
              <a:ext uri="{FF2B5EF4-FFF2-40B4-BE49-F238E27FC236}">
                <a16:creationId xmlns:a16="http://schemas.microsoft.com/office/drawing/2014/main" id="{23D3955E-FD37-4953-9286-2A1EA10F0E0A}"/>
              </a:ext>
            </a:extLst>
          </p:cNvPr>
          <p:cNvSpPr txBox="1"/>
          <p:nvPr/>
        </p:nvSpPr>
        <p:spPr>
          <a:xfrm>
            <a:off x="9600297" y="2131854"/>
            <a:ext cx="484843"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21</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3" name="文本框 82">
            <a:extLst>
              <a:ext uri="{FF2B5EF4-FFF2-40B4-BE49-F238E27FC236}">
                <a16:creationId xmlns:a16="http://schemas.microsoft.com/office/drawing/2014/main" id="{216D4328-B9E7-43AC-A0B8-E8330B504D9F}"/>
              </a:ext>
            </a:extLst>
          </p:cNvPr>
          <p:cNvSpPr txBox="1"/>
          <p:nvPr/>
        </p:nvSpPr>
        <p:spPr>
          <a:xfrm>
            <a:off x="10247922" y="2126217"/>
            <a:ext cx="484843"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22</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4" name="文本框 83">
            <a:extLst>
              <a:ext uri="{FF2B5EF4-FFF2-40B4-BE49-F238E27FC236}">
                <a16:creationId xmlns:a16="http://schemas.microsoft.com/office/drawing/2014/main" id="{DD54312E-DB66-44F4-86BF-85599AA2C842}"/>
              </a:ext>
            </a:extLst>
          </p:cNvPr>
          <p:cNvSpPr txBox="1"/>
          <p:nvPr/>
        </p:nvSpPr>
        <p:spPr>
          <a:xfrm>
            <a:off x="11181841" y="2133484"/>
            <a:ext cx="562664"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2h2</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5" name="文本框 84">
            <a:extLst>
              <a:ext uri="{FF2B5EF4-FFF2-40B4-BE49-F238E27FC236}">
                <a16:creationId xmlns:a16="http://schemas.microsoft.com/office/drawing/2014/main" id="{40EAAD3F-6C0A-4A01-8405-8913E272092F}"/>
              </a:ext>
            </a:extLst>
          </p:cNvPr>
          <p:cNvSpPr txBox="1"/>
          <p:nvPr/>
        </p:nvSpPr>
        <p:spPr>
          <a:xfrm>
            <a:off x="9626917" y="2777401"/>
            <a:ext cx="484843"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31</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6" name="文本框 85">
            <a:extLst>
              <a:ext uri="{FF2B5EF4-FFF2-40B4-BE49-F238E27FC236}">
                <a16:creationId xmlns:a16="http://schemas.microsoft.com/office/drawing/2014/main" id="{A16ED9FB-3F9C-4E5D-AFD1-E60DA0803691}"/>
              </a:ext>
            </a:extLst>
          </p:cNvPr>
          <p:cNvSpPr txBox="1"/>
          <p:nvPr/>
        </p:nvSpPr>
        <p:spPr>
          <a:xfrm>
            <a:off x="10235087" y="2785065"/>
            <a:ext cx="484843"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32</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7" name="文本框 86">
            <a:extLst>
              <a:ext uri="{FF2B5EF4-FFF2-40B4-BE49-F238E27FC236}">
                <a16:creationId xmlns:a16="http://schemas.microsoft.com/office/drawing/2014/main" id="{F2CA783A-CF67-4135-B498-75E6297F4ACF}"/>
              </a:ext>
            </a:extLst>
          </p:cNvPr>
          <p:cNvSpPr txBox="1"/>
          <p:nvPr/>
        </p:nvSpPr>
        <p:spPr>
          <a:xfrm>
            <a:off x="11146174" y="2785981"/>
            <a:ext cx="562664"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3h3</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8" name="文本框 87">
            <a:extLst>
              <a:ext uri="{FF2B5EF4-FFF2-40B4-BE49-F238E27FC236}">
                <a16:creationId xmlns:a16="http://schemas.microsoft.com/office/drawing/2014/main" id="{5013A182-2812-446B-8A82-56D2F491CE3F}"/>
              </a:ext>
            </a:extLst>
          </p:cNvPr>
          <p:cNvSpPr txBox="1"/>
          <p:nvPr/>
        </p:nvSpPr>
        <p:spPr>
          <a:xfrm>
            <a:off x="9639241" y="4961253"/>
            <a:ext cx="484843"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l1</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9" name="文本框 88">
            <a:extLst>
              <a:ext uri="{FF2B5EF4-FFF2-40B4-BE49-F238E27FC236}">
                <a16:creationId xmlns:a16="http://schemas.microsoft.com/office/drawing/2014/main" id="{C31CBA94-DB84-4A61-B086-5696351237BA}"/>
              </a:ext>
            </a:extLst>
          </p:cNvPr>
          <p:cNvSpPr txBox="1"/>
          <p:nvPr/>
        </p:nvSpPr>
        <p:spPr>
          <a:xfrm>
            <a:off x="10285206" y="4976212"/>
            <a:ext cx="484843"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l2</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90" name="文本框 89">
            <a:extLst>
              <a:ext uri="{FF2B5EF4-FFF2-40B4-BE49-F238E27FC236}">
                <a16:creationId xmlns:a16="http://schemas.microsoft.com/office/drawing/2014/main" id="{C2F50812-8608-4386-B73A-9F97356C4260}"/>
              </a:ext>
            </a:extLst>
          </p:cNvPr>
          <p:cNvSpPr txBox="1"/>
          <p:nvPr/>
        </p:nvSpPr>
        <p:spPr>
          <a:xfrm>
            <a:off x="11189509" y="4995521"/>
            <a:ext cx="619782" cy="3416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620" b="0" i="0" u="none" strike="noStrike" kern="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g</a:t>
            </a:r>
            <a:r>
              <a:rPr kumimoji="0" lang="en-US" altLang="zh-CN" sz="1620" b="0" i="0" u="none" strike="noStrike" kern="0" cap="none" spc="0" normalizeH="0" baseline="-2500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lhr</a:t>
            </a:r>
            <a:endParaRPr kumimoji="0" lang="zh-CN" altLang="en-US" sz="1620" b="0" i="0"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91" name="文本框 90">
            <a:extLst>
              <a:ext uri="{FF2B5EF4-FFF2-40B4-BE49-F238E27FC236}">
                <a16:creationId xmlns:a16="http://schemas.microsoft.com/office/drawing/2014/main" id="{4DF16D2C-D436-48FE-958B-38389071F50C}"/>
              </a:ext>
            </a:extLst>
          </p:cNvPr>
          <p:cNvSpPr txBox="1"/>
          <p:nvPr/>
        </p:nvSpPr>
        <p:spPr>
          <a:xfrm>
            <a:off x="8556772" y="3340453"/>
            <a:ext cx="1061047" cy="286232"/>
          </a:xfrm>
          <a:prstGeom prst="rect">
            <a:avLst/>
          </a:prstGeom>
          <a:noFill/>
        </p:spPr>
        <p:txBody>
          <a:bodyPr wrap="square" rtlCol="0">
            <a:spAutoFit/>
          </a:bodyPr>
          <a:lstStyle/>
          <a:p>
            <a:pPr marL="0" marR="0" lvl="0" indent="0" defTabSz="823069" eaLnBrk="1" fontAlgn="auto" latinLnBrk="0" hangingPunct="1">
              <a:lnSpc>
                <a:spcPct val="100000"/>
              </a:lnSpc>
              <a:spcBef>
                <a:spcPts val="0"/>
              </a:spcBef>
              <a:spcAft>
                <a:spcPts val="0"/>
              </a:spcAft>
              <a:buClrTx/>
              <a:buSzTx/>
              <a:buFontTx/>
              <a:buNone/>
              <a:tabLst/>
              <a:defRPr/>
            </a:pPr>
            <a:r>
              <a:rPr kumimoji="0" lang="en-US" altLang="zh-CN" sz="1260" b="1" i="1"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m=h</a:t>
            </a:r>
            <a:r>
              <a:rPr kumimoji="0" lang="en-US" altLang="zh-CN" sz="1260" b="1" i="1"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1</a:t>
            </a:r>
            <a:r>
              <a:rPr kumimoji="0" lang="en-US" altLang="zh-CN" sz="1260" b="1" i="1"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h</a:t>
            </a:r>
            <a:r>
              <a:rPr kumimoji="0" lang="en-US" altLang="zh-CN" sz="1260" b="1" i="1" u="none" strike="noStrike" kern="0" cap="none" spc="0" normalizeH="0" baseline="-2500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2</a:t>
            </a:r>
            <a:r>
              <a:rPr kumimoji="0" lang="en-US" altLang="zh-CN" sz="1260" b="1" i="1"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a:t>
            </a:r>
            <a:r>
              <a:rPr kumimoji="0" lang="en-US" altLang="zh-CN" sz="1260" b="1" i="1" u="none" strike="noStrike" kern="0" cap="none" spc="0" normalizeH="0" baseline="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h</a:t>
            </a:r>
            <a:r>
              <a:rPr kumimoji="0" lang="en-US" altLang="zh-CN" sz="1260" b="1" i="1" u="none" strike="noStrike" kern="0" cap="none" spc="0" normalizeH="0" baseline="-25000" noProof="0" dirty="0" err="1">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rPr>
              <a:t>r</a:t>
            </a:r>
            <a:endParaRPr kumimoji="0" lang="zh-CN" altLang="en-US" sz="1260" b="1" i="1" u="none" strike="noStrike" kern="0" cap="none" spc="0" normalizeH="0" baseline="0" noProof="0" dirty="0">
              <a:ln>
                <a:noFill/>
              </a:ln>
              <a:effectLst/>
              <a:uLnTx/>
              <a:uFillTx/>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02640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p:cTn id="7" dur="500" fill="hold"/>
                                        <p:tgtEl>
                                          <p:spTgt spid="61"/>
                                        </p:tgtEl>
                                        <p:attrNameLst>
                                          <p:attrName>ppt_w</p:attrName>
                                        </p:attrNameLst>
                                      </p:cBhvr>
                                      <p:tavLst>
                                        <p:tav tm="0">
                                          <p:val>
                                            <p:fltVal val="0"/>
                                          </p:val>
                                        </p:tav>
                                        <p:tav tm="100000">
                                          <p:val>
                                            <p:strVal val="#ppt_w"/>
                                          </p:val>
                                        </p:tav>
                                      </p:tavLst>
                                    </p:anim>
                                    <p:anim calcmode="lin" valueType="num">
                                      <p:cBhvr>
                                        <p:cTn id="8" dur="500" fill="hold"/>
                                        <p:tgtEl>
                                          <p:spTgt spid="61"/>
                                        </p:tgtEl>
                                        <p:attrNameLst>
                                          <p:attrName>ppt_h</p:attrName>
                                        </p:attrNameLst>
                                      </p:cBhvr>
                                      <p:tavLst>
                                        <p:tav tm="0">
                                          <p:val>
                                            <p:fltVal val="0"/>
                                          </p:val>
                                        </p:tav>
                                        <p:tav tm="100000">
                                          <p:val>
                                            <p:strVal val="#ppt_h"/>
                                          </p:val>
                                        </p:tav>
                                      </p:tavLst>
                                    </p:anim>
                                    <p:animEffect transition="in" filter="fade">
                                      <p:cBhvr>
                                        <p:cTn id="9" dur="500"/>
                                        <p:tgtEl>
                                          <p:spTgt spid="6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2"/>
                                        </p:tgtEl>
                                        <p:attrNameLst>
                                          <p:attrName>style.visibility</p:attrName>
                                        </p:attrNameLst>
                                      </p:cBhvr>
                                      <p:to>
                                        <p:strVal val="visible"/>
                                      </p:to>
                                    </p:set>
                                    <p:anim calcmode="lin" valueType="num">
                                      <p:cBhvr>
                                        <p:cTn id="12" dur="500" fill="hold"/>
                                        <p:tgtEl>
                                          <p:spTgt spid="62"/>
                                        </p:tgtEl>
                                        <p:attrNameLst>
                                          <p:attrName>ppt_w</p:attrName>
                                        </p:attrNameLst>
                                      </p:cBhvr>
                                      <p:tavLst>
                                        <p:tav tm="0">
                                          <p:val>
                                            <p:fltVal val="0"/>
                                          </p:val>
                                        </p:tav>
                                        <p:tav tm="100000">
                                          <p:val>
                                            <p:strVal val="#ppt_w"/>
                                          </p:val>
                                        </p:tav>
                                      </p:tavLst>
                                    </p:anim>
                                    <p:anim calcmode="lin" valueType="num">
                                      <p:cBhvr>
                                        <p:cTn id="13" dur="500" fill="hold"/>
                                        <p:tgtEl>
                                          <p:spTgt spid="62"/>
                                        </p:tgtEl>
                                        <p:attrNameLst>
                                          <p:attrName>ppt_h</p:attrName>
                                        </p:attrNameLst>
                                      </p:cBhvr>
                                      <p:tavLst>
                                        <p:tav tm="0">
                                          <p:val>
                                            <p:fltVal val="0"/>
                                          </p:val>
                                        </p:tav>
                                        <p:tav tm="100000">
                                          <p:val>
                                            <p:strVal val="#ppt_h"/>
                                          </p:val>
                                        </p:tav>
                                      </p:tavLst>
                                    </p:anim>
                                    <p:animEffect transition="in" filter="fade">
                                      <p:cBhvr>
                                        <p:cTn id="14"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F1055AEB-CC60-4B92-B679-D99EE94E1CA7}"/>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9" name="矩形 8">
            <a:extLst>
              <a:ext uri="{FF2B5EF4-FFF2-40B4-BE49-F238E27FC236}">
                <a16:creationId xmlns:a16="http://schemas.microsoft.com/office/drawing/2014/main" id="{EBC5867C-4C3F-4921-94EF-7B2A03265529}"/>
              </a:ext>
            </a:extLst>
          </p:cNvPr>
          <p:cNvSpPr/>
          <p:nvPr/>
        </p:nvSpPr>
        <p:spPr>
          <a:xfrm>
            <a:off x="695326" y="241300"/>
            <a:ext cx="528803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B7084677-155F-4857-A920-6363EFB5DD96}"/>
              </a:ext>
            </a:extLst>
          </p:cNvPr>
          <p:cNvSpPr txBox="1"/>
          <p:nvPr/>
        </p:nvSpPr>
        <p:spPr>
          <a:xfrm>
            <a:off x="812799" y="286434"/>
            <a:ext cx="5170559"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消息产生与传播</a:t>
            </a:r>
          </a:p>
        </p:txBody>
      </p:sp>
      <p:pic>
        <p:nvPicPr>
          <p:cNvPr id="3" name="图片 2">
            <a:extLst>
              <a:ext uri="{FF2B5EF4-FFF2-40B4-BE49-F238E27FC236}">
                <a16:creationId xmlns:a16="http://schemas.microsoft.com/office/drawing/2014/main" id="{8930F759-D035-4638-A3C4-9C169C3617BD}"/>
              </a:ext>
            </a:extLst>
          </p:cNvPr>
          <p:cNvPicPr>
            <a:picLocks noChangeAspect="1"/>
          </p:cNvPicPr>
          <p:nvPr/>
        </p:nvPicPr>
        <p:blipFill>
          <a:blip r:embed="rId3"/>
          <a:stretch>
            <a:fillRect/>
          </a:stretch>
        </p:blipFill>
        <p:spPr>
          <a:xfrm>
            <a:off x="2603639" y="1356437"/>
            <a:ext cx="1449705" cy="736599"/>
          </a:xfrm>
          <a:prstGeom prst="rect">
            <a:avLst/>
          </a:prstGeom>
        </p:spPr>
      </p:pic>
      <p:pic>
        <p:nvPicPr>
          <p:cNvPr id="12" name="图片 11">
            <a:extLst>
              <a:ext uri="{FF2B5EF4-FFF2-40B4-BE49-F238E27FC236}">
                <a16:creationId xmlns:a16="http://schemas.microsoft.com/office/drawing/2014/main" id="{F93E9B94-3152-4870-9684-E3C774F6C054}"/>
              </a:ext>
            </a:extLst>
          </p:cNvPr>
          <p:cNvPicPr>
            <a:picLocks noChangeAspect="1"/>
          </p:cNvPicPr>
          <p:nvPr/>
        </p:nvPicPr>
        <p:blipFill>
          <a:blip r:embed="rId3"/>
          <a:stretch>
            <a:fillRect/>
          </a:stretch>
        </p:blipFill>
        <p:spPr>
          <a:xfrm>
            <a:off x="2606954" y="2542506"/>
            <a:ext cx="1449705" cy="736599"/>
          </a:xfrm>
          <a:prstGeom prst="rect">
            <a:avLst/>
          </a:prstGeom>
        </p:spPr>
      </p:pic>
      <p:pic>
        <p:nvPicPr>
          <p:cNvPr id="13" name="图片 12">
            <a:extLst>
              <a:ext uri="{FF2B5EF4-FFF2-40B4-BE49-F238E27FC236}">
                <a16:creationId xmlns:a16="http://schemas.microsoft.com/office/drawing/2014/main" id="{36E96C8B-A461-44A3-9089-984759B72037}"/>
              </a:ext>
            </a:extLst>
          </p:cNvPr>
          <p:cNvPicPr>
            <a:picLocks noChangeAspect="1"/>
          </p:cNvPicPr>
          <p:nvPr/>
        </p:nvPicPr>
        <p:blipFill>
          <a:blip r:embed="rId3"/>
          <a:stretch>
            <a:fillRect/>
          </a:stretch>
        </p:blipFill>
        <p:spPr>
          <a:xfrm>
            <a:off x="2606954" y="4271911"/>
            <a:ext cx="1449705" cy="736599"/>
          </a:xfrm>
          <a:prstGeom prst="rect">
            <a:avLst/>
          </a:prstGeom>
        </p:spPr>
      </p:pic>
      <p:pic>
        <p:nvPicPr>
          <p:cNvPr id="14" name="图片 13">
            <a:extLst>
              <a:ext uri="{FF2B5EF4-FFF2-40B4-BE49-F238E27FC236}">
                <a16:creationId xmlns:a16="http://schemas.microsoft.com/office/drawing/2014/main" id="{2CF98FF5-4616-44F3-AAB4-7344A03DCE06}"/>
              </a:ext>
            </a:extLst>
          </p:cNvPr>
          <p:cNvPicPr>
            <a:picLocks noChangeAspect="1"/>
          </p:cNvPicPr>
          <p:nvPr/>
        </p:nvPicPr>
        <p:blipFill>
          <a:blip r:embed="rId3"/>
          <a:stretch>
            <a:fillRect/>
          </a:stretch>
        </p:blipFill>
        <p:spPr>
          <a:xfrm>
            <a:off x="2610269" y="5457980"/>
            <a:ext cx="1449705" cy="736599"/>
          </a:xfrm>
          <a:prstGeom prst="rect">
            <a:avLst/>
          </a:prstGeom>
        </p:spPr>
      </p:pic>
      <p:sp>
        <p:nvSpPr>
          <p:cNvPr id="4" name="文本框 3">
            <a:extLst>
              <a:ext uri="{FF2B5EF4-FFF2-40B4-BE49-F238E27FC236}">
                <a16:creationId xmlns:a16="http://schemas.microsoft.com/office/drawing/2014/main" id="{9B21680A-1E10-4417-B592-B8639F0F35BB}"/>
              </a:ext>
            </a:extLst>
          </p:cNvPr>
          <p:cNvSpPr txBox="1"/>
          <p:nvPr/>
        </p:nvSpPr>
        <p:spPr>
          <a:xfrm>
            <a:off x="3119641" y="3609882"/>
            <a:ext cx="677108" cy="787837"/>
          </a:xfrm>
          <a:prstGeom prst="rect">
            <a:avLst/>
          </a:prstGeom>
          <a:noFill/>
        </p:spPr>
        <p:txBody>
          <a:bodyPr vert="eaVert" wrap="square" rtlCol="0">
            <a:spAutoFit/>
          </a:bodyPr>
          <a:lstStyle/>
          <a:p>
            <a:r>
              <a:rPr lang="en-US" altLang="zh-CN" sz="3200" b="1" dirty="0">
                <a:solidFill>
                  <a:srgbClr val="0070C0"/>
                </a:solidFill>
                <a:latin typeface="微软雅黑" panose="020B0503020204020204" pitchFamily="34" charset="-122"/>
                <a:ea typeface="微软雅黑" panose="020B0503020204020204" pitchFamily="34" charset="-122"/>
              </a:rPr>
              <a:t>…</a:t>
            </a:r>
            <a:endParaRPr lang="zh-CN" altLang="en-US" sz="3200" b="1" dirty="0">
              <a:solidFill>
                <a:srgbClr val="0070C0"/>
              </a:solidFill>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a16="http://schemas.microsoft.com/office/drawing/2014/main" id="{CEBAFC8D-C9EF-4028-912F-D2C023528714}"/>
              </a:ext>
            </a:extLst>
          </p:cNvPr>
          <p:cNvSpPr/>
          <p:nvPr/>
        </p:nvSpPr>
        <p:spPr>
          <a:xfrm>
            <a:off x="7623312" y="1262271"/>
            <a:ext cx="1659835" cy="4996764"/>
          </a:xfrm>
          <a:prstGeom prst="rect">
            <a:avLst/>
          </a:prstGeom>
          <a:noFill/>
          <a:ln w="28575">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pic>
        <p:nvPicPr>
          <p:cNvPr id="6" name="图片 5">
            <a:extLst>
              <a:ext uri="{FF2B5EF4-FFF2-40B4-BE49-F238E27FC236}">
                <a16:creationId xmlns:a16="http://schemas.microsoft.com/office/drawing/2014/main" id="{47321C74-3AB5-4A2A-900A-355889311C2E}"/>
              </a:ext>
            </a:extLst>
          </p:cNvPr>
          <p:cNvPicPr>
            <a:picLocks noChangeAspect="1"/>
          </p:cNvPicPr>
          <p:nvPr/>
        </p:nvPicPr>
        <p:blipFill>
          <a:blip r:embed="rId4"/>
          <a:stretch>
            <a:fillRect/>
          </a:stretch>
        </p:blipFill>
        <p:spPr>
          <a:xfrm>
            <a:off x="7969411" y="1446672"/>
            <a:ext cx="851681" cy="729167"/>
          </a:xfrm>
          <a:prstGeom prst="rect">
            <a:avLst/>
          </a:prstGeom>
        </p:spPr>
      </p:pic>
      <p:pic>
        <p:nvPicPr>
          <p:cNvPr id="15" name="图片 14">
            <a:extLst>
              <a:ext uri="{FF2B5EF4-FFF2-40B4-BE49-F238E27FC236}">
                <a16:creationId xmlns:a16="http://schemas.microsoft.com/office/drawing/2014/main" id="{BE137E03-B763-48B4-A9F5-31042F01C50F}"/>
              </a:ext>
            </a:extLst>
          </p:cNvPr>
          <p:cNvPicPr>
            <a:picLocks noChangeAspect="1"/>
          </p:cNvPicPr>
          <p:nvPr/>
        </p:nvPicPr>
        <p:blipFill>
          <a:blip r:embed="rId5"/>
          <a:stretch>
            <a:fillRect/>
          </a:stretch>
        </p:blipFill>
        <p:spPr>
          <a:xfrm>
            <a:off x="7969410" y="2559877"/>
            <a:ext cx="851681" cy="729167"/>
          </a:xfrm>
          <a:prstGeom prst="rect">
            <a:avLst/>
          </a:prstGeom>
        </p:spPr>
      </p:pic>
      <p:pic>
        <p:nvPicPr>
          <p:cNvPr id="16" name="图片 15">
            <a:extLst>
              <a:ext uri="{FF2B5EF4-FFF2-40B4-BE49-F238E27FC236}">
                <a16:creationId xmlns:a16="http://schemas.microsoft.com/office/drawing/2014/main" id="{B5BCD674-C73D-43A2-8137-634C27C0D20A}"/>
              </a:ext>
            </a:extLst>
          </p:cNvPr>
          <p:cNvPicPr>
            <a:picLocks noChangeAspect="1"/>
          </p:cNvPicPr>
          <p:nvPr/>
        </p:nvPicPr>
        <p:blipFill>
          <a:blip r:embed="rId6"/>
          <a:stretch>
            <a:fillRect/>
          </a:stretch>
        </p:blipFill>
        <p:spPr>
          <a:xfrm>
            <a:off x="7969410" y="4215140"/>
            <a:ext cx="851681" cy="729167"/>
          </a:xfrm>
          <a:prstGeom prst="rect">
            <a:avLst/>
          </a:prstGeom>
        </p:spPr>
      </p:pic>
      <p:pic>
        <p:nvPicPr>
          <p:cNvPr id="17" name="图片 16">
            <a:extLst>
              <a:ext uri="{FF2B5EF4-FFF2-40B4-BE49-F238E27FC236}">
                <a16:creationId xmlns:a16="http://schemas.microsoft.com/office/drawing/2014/main" id="{50B65C12-AF57-46E7-A8DD-07DDCD2B0483}"/>
              </a:ext>
            </a:extLst>
          </p:cNvPr>
          <p:cNvPicPr>
            <a:picLocks noChangeAspect="1"/>
          </p:cNvPicPr>
          <p:nvPr/>
        </p:nvPicPr>
        <p:blipFill>
          <a:blip r:embed="rId6"/>
          <a:stretch>
            <a:fillRect/>
          </a:stretch>
        </p:blipFill>
        <p:spPr>
          <a:xfrm>
            <a:off x="7969410" y="5397643"/>
            <a:ext cx="851681" cy="729167"/>
          </a:xfrm>
          <a:prstGeom prst="rect">
            <a:avLst/>
          </a:prstGeom>
        </p:spPr>
      </p:pic>
      <p:sp>
        <p:nvSpPr>
          <p:cNvPr id="29" name="文本框 28">
            <a:extLst>
              <a:ext uri="{FF2B5EF4-FFF2-40B4-BE49-F238E27FC236}">
                <a16:creationId xmlns:a16="http://schemas.microsoft.com/office/drawing/2014/main" id="{5BBF67E9-0D5E-45EC-9CC3-EF5BD19F3866}"/>
              </a:ext>
            </a:extLst>
          </p:cNvPr>
          <p:cNvSpPr txBox="1"/>
          <p:nvPr/>
        </p:nvSpPr>
        <p:spPr>
          <a:xfrm>
            <a:off x="2613992" y="6301408"/>
            <a:ext cx="1371600"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普通客户端</a:t>
            </a:r>
          </a:p>
        </p:txBody>
      </p:sp>
      <p:sp>
        <p:nvSpPr>
          <p:cNvPr id="30" name="文本框 29">
            <a:extLst>
              <a:ext uri="{FF2B5EF4-FFF2-40B4-BE49-F238E27FC236}">
                <a16:creationId xmlns:a16="http://schemas.microsoft.com/office/drawing/2014/main" id="{353E41FA-B541-4E73-874C-3428C99D1EAF}"/>
              </a:ext>
            </a:extLst>
          </p:cNvPr>
          <p:cNvSpPr txBox="1"/>
          <p:nvPr/>
        </p:nvSpPr>
        <p:spPr>
          <a:xfrm>
            <a:off x="8152147" y="3613197"/>
            <a:ext cx="677108" cy="787837"/>
          </a:xfrm>
          <a:prstGeom prst="rect">
            <a:avLst/>
          </a:prstGeom>
          <a:noFill/>
        </p:spPr>
        <p:txBody>
          <a:bodyPr vert="eaVert" wrap="square" rtlCol="0">
            <a:spAutoFit/>
          </a:bodyPr>
          <a:lstStyle/>
          <a:p>
            <a:r>
              <a:rPr lang="en-US" altLang="zh-CN" sz="3200" b="1" dirty="0">
                <a:solidFill>
                  <a:srgbClr val="00B050"/>
                </a:solidFill>
                <a:latin typeface="微软雅黑" panose="020B0503020204020204" pitchFamily="34" charset="-122"/>
                <a:ea typeface="微软雅黑" panose="020B0503020204020204" pitchFamily="34" charset="-122"/>
              </a:rPr>
              <a:t>…</a:t>
            </a:r>
            <a:endParaRPr lang="zh-CN" altLang="en-US" sz="3200" b="1" dirty="0">
              <a:solidFill>
                <a:srgbClr val="00B050"/>
              </a:solidFill>
              <a:latin typeface="微软雅黑" panose="020B0503020204020204" pitchFamily="34" charset="-122"/>
              <a:ea typeface="微软雅黑" panose="020B0503020204020204" pitchFamily="34" charset="-122"/>
            </a:endParaRPr>
          </a:p>
        </p:txBody>
      </p:sp>
      <p:cxnSp>
        <p:nvCxnSpPr>
          <p:cNvPr id="41" name="直接箭头连接符 40">
            <a:extLst>
              <a:ext uri="{FF2B5EF4-FFF2-40B4-BE49-F238E27FC236}">
                <a16:creationId xmlns:a16="http://schemas.microsoft.com/office/drawing/2014/main" id="{75511929-F192-4488-A675-D670FD49C3B1}"/>
              </a:ext>
            </a:extLst>
          </p:cNvPr>
          <p:cNvCxnSpPr>
            <a:cxnSpLocks/>
          </p:cNvCxnSpPr>
          <p:nvPr/>
        </p:nvCxnSpPr>
        <p:spPr>
          <a:xfrm>
            <a:off x="4075043" y="1719470"/>
            <a:ext cx="352839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a:extLst>
              <a:ext uri="{FF2B5EF4-FFF2-40B4-BE49-F238E27FC236}">
                <a16:creationId xmlns:a16="http://schemas.microsoft.com/office/drawing/2014/main" id="{290DCBFD-CDE8-409B-966E-EE3A8C9B2C14}"/>
              </a:ext>
            </a:extLst>
          </p:cNvPr>
          <p:cNvCxnSpPr>
            <a:cxnSpLocks/>
          </p:cNvCxnSpPr>
          <p:nvPr/>
        </p:nvCxnSpPr>
        <p:spPr>
          <a:xfrm>
            <a:off x="4059974" y="2924460"/>
            <a:ext cx="354346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接箭头连接符 42">
            <a:extLst>
              <a:ext uri="{FF2B5EF4-FFF2-40B4-BE49-F238E27FC236}">
                <a16:creationId xmlns:a16="http://schemas.microsoft.com/office/drawing/2014/main" id="{DC6573E3-1631-43EA-9996-D1C8BA981D47}"/>
              </a:ext>
            </a:extLst>
          </p:cNvPr>
          <p:cNvCxnSpPr>
            <a:cxnSpLocks/>
          </p:cNvCxnSpPr>
          <p:nvPr/>
        </p:nvCxnSpPr>
        <p:spPr>
          <a:xfrm>
            <a:off x="4075043" y="4640210"/>
            <a:ext cx="3528391" cy="1907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43">
            <a:extLst>
              <a:ext uri="{FF2B5EF4-FFF2-40B4-BE49-F238E27FC236}">
                <a16:creationId xmlns:a16="http://schemas.microsoft.com/office/drawing/2014/main" id="{825AAA6D-9ED5-453E-9074-56452DBF9A2E}"/>
              </a:ext>
            </a:extLst>
          </p:cNvPr>
          <p:cNvCxnSpPr>
            <a:cxnSpLocks/>
          </p:cNvCxnSpPr>
          <p:nvPr/>
        </p:nvCxnSpPr>
        <p:spPr>
          <a:xfrm>
            <a:off x="4075043" y="5826279"/>
            <a:ext cx="352839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文本框 45">
            <a:extLst>
              <a:ext uri="{FF2B5EF4-FFF2-40B4-BE49-F238E27FC236}">
                <a16:creationId xmlns:a16="http://schemas.microsoft.com/office/drawing/2014/main" id="{61624FB1-CD94-43AA-850D-34D2D2575323}"/>
              </a:ext>
            </a:extLst>
          </p:cNvPr>
          <p:cNvSpPr txBox="1"/>
          <p:nvPr/>
        </p:nvSpPr>
        <p:spPr>
          <a:xfrm>
            <a:off x="7775709" y="6304722"/>
            <a:ext cx="1371600"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待选表决体</a:t>
            </a:r>
          </a:p>
        </p:txBody>
      </p:sp>
      <p:cxnSp>
        <p:nvCxnSpPr>
          <p:cNvPr id="53" name="直接箭头连接符 52">
            <a:extLst>
              <a:ext uri="{FF2B5EF4-FFF2-40B4-BE49-F238E27FC236}">
                <a16:creationId xmlns:a16="http://schemas.microsoft.com/office/drawing/2014/main" id="{E5EDF009-1FFD-4EC3-8C02-47F07DFFB334}"/>
              </a:ext>
            </a:extLst>
          </p:cNvPr>
          <p:cNvCxnSpPr/>
          <p:nvPr/>
        </p:nvCxnSpPr>
        <p:spPr>
          <a:xfrm>
            <a:off x="714375" y="0"/>
            <a:ext cx="2099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0" name="文本框 59">
            <a:extLst>
              <a:ext uri="{FF2B5EF4-FFF2-40B4-BE49-F238E27FC236}">
                <a16:creationId xmlns:a16="http://schemas.microsoft.com/office/drawing/2014/main" id="{973C7FDA-F5D9-401B-87C1-A9080EF6656F}"/>
              </a:ext>
            </a:extLst>
          </p:cNvPr>
          <p:cNvSpPr txBox="1"/>
          <p:nvPr/>
        </p:nvSpPr>
        <p:spPr>
          <a:xfrm>
            <a:off x="5377071" y="1262271"/>
            <a:ext cx="887898"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消息</a:t>
            </a:r>
          </a:p>
        </p:txBody>
      </p:sp>
      <p:sp>
        <p:nvSpPr>
          <p:cNvPr id="61" name="文本框 60">
            <a:extLst>
              <a:ext uri="{FF2B5EF4-FFF2-40B4-BE49-F238E27FC236}">
                <a16:creationId xmlns:a16="http://schemas.microsoft.com/office/drawing/2014/main" id="{F5D04F89-68C0-4499-A65D-1E51E399751B}"/>
              </a:ext>
            </a:extLst>
          </p:cNvPr>
          <p:cNvSpPr txBox="1"/>
          <p:nvPr/>
        </p:nvSpPr>
        <p:spPr>
          <a:xfrm>
            <a:off x="5370449" y="2498037"/>
            <a:ext cx="887898"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消息</a:t>
            </a:r>
          </a:p>
        </p:txBody>
      </p:sp>
      <p:sp>
        <p:nvSpPr>
          <p:cNvPr id="62" name="文本框 61">
            <a:extLst>
              <a:ext uri="{FF2B5EF4-FFF2-40B4-BE49-F238E27FC236}">
                <a16:creationId xmlns:a16="http://schemas.microsoft.com/office/drawing/2014/main" id="{7F5F063E-BC13-40CB-93D8-F8CB80C05F7B}"/>
              </a:ext>
            </a:extLst>
          </p:cNvPr>
          <p:cNvSpPr txBox="1"/>
          <p:nvPr/>
        </p:nvSpPr>
        <p:spPr>
          <a:xfrm>
            <a:off x="5380388" y="4197621"/>
            <a:ext cx="887898"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消息</a:t>
            </a:r>
          </a:p>
        </p:txBody>
      </p:sp>
      <p:sp>
        <p:nvSpPr>
          <p:cNvPr id="63" name="文本框 62">
            <a:extLst>
              <a:ext uri="{FF2B5EF4-FFF2-40B4-BE49-F238E27FC236}">
                <a16:creationId xmlns:a16="http://schemas.microsoft.com/office/drawing/2014/main" id="{41D5FF0F-580D-4258-BE4E-A837B875212C}"/>
              </a:ext>
            </a:extLst>
          </p:cNvPr>
          <p:cNvSpPr txBox="1"/>
          <p:nvPr/>
        </p:nvSpPr>
        <p:spPr>
          <a:xfrm>
            <a:off x="5390327" y="5410194"/>
            <a:ext cx="887898"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消息</a:t>
            </a:r>
          </a:p>
        </p:txBody>
      </p:sp>
      <p:cxnSp>
        <p:nvCxnSpPr>
          <p:cNvPr id="34" name="直接箭头连接符 33">
            <a:extLst>
              <a:ext uri="{FF2B5EF4-FFF2-40B4-BE49-F238E27FC236}">
                <a16:creationId xmlns:a16="http://schemas.microsoft.com/office/drawing/2014/main" id="{2A16DADD-3D3A-45D6-8A86-62CF8C866FE6}"/>
              </a:ext>
            </a:extLst>
          </p:cNvPr>
          <p:cNvCxnSpPr>
            <a:stCxn id="3" idx="3"/>
          </p:cNvCxnSpPr>
          <p:nvPr/>
        </p:nvCxnSpPr>
        <p:spPr>
          <a:xfrm>
            <a:off x="4053344" y="1724737"/>
            <a:ext cx="3569968" cy="110791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接箭头连接符 35">
            <a:extLst>
              <a:ext uri="{FF2B5EF4-FFF2-40B4-BE49-F238E27FC236}">
                <a16:creationId xmlns:a16="http://schemas.microsoft.com/office/drawing/2014/main" id="{0D040C56-83F2-452A-BF9B-FD0DC834A0E5}"/>
              </a:ext>
            </a:extLst>
          </p:cNvPr>
          <p:cNvCxnSpPr>
            <a:stCxn id="12" idx="3"/>
          </p:cNvCxnSpPr>
          <p:nvPr/>
        </p:nvCxnSpPr>
        <p:spPr>
          <a:xfrm>
            <a:off x="4056659" y="2910806"/>
            <a:ext cx="3546775" cy="161149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接箭头连接符 37">
            <a:extLst>
              <a:ext uri="{FF2B5EF4-FFF2-40B4-BE49-F238E27FC236}">
                <a16:creationId xmlns:a16="http://schemas.microsoft.com/office/drawing/2014/main" id="{1A9809EA-E0F8-4EF5-B688-C7A622207C57}"/>
              </a:ext>
            </a:extLst>
          </p:cNvPr>
          <p:cNvCxnSpPr>
            <a:stCxn id="13" idx="3"/>
          </p:cNvCxnSpPr>
          <p:nvPr/>
        </p:nvCxnSpPr>
        <p:spPr>
          <a:xfrm>
            <a:off x="4056659" y="4640211"/>
            <a:ext cx="3566653" cy="109466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a:extLst>
              <a:ext uri="{FF2B5EF4-FFF2-40B4-BE49-F238E27FC236}">
                <a16:creationId xmlns:a16="http://schemas.microsoft.com/office/drawing/2014/main" id="{2A912F19-720C-4880-AC9D-E5016D4545E2}"/>
              </a:ext>
            </a:extLst>
          </p:cNvPr>
          <p:cNvCxnSpPr>
            <a:stCxn id="14" idx="3"/>
          </p:cNvCxnSpPr>
          <p:nvPr/>
        </p:nvCxnSpPr>
        <p:spPr>
          <a:xfrm flipV="1">
            <a:off x="4059974" y="1818861"/>
            <a:ext cx="3543460" cy="400741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接箭头连接符 51">
            <a:extLst>
              <a:ext uri="{FF2B5EF4-FFF2-40B4-BE49-F238E27FC236}">
                <a16:creationId xmlns:a16="http://schemas.microsoft.com/office/drawing/2014/main" id="{A3B87E8E-01FE-4A71-8617-43EF4C417EFC}"/>
              </a:ext>
            </a:extLst>
          </p:cNvPr>
          <p:cNvCxnSpPr>
            <a:stCxn id="3" idx="2"/>
            <a:endCxn id="12" idx="0"/>
          </p:cNvCxnSpPr>
          <p:nvPr/>
        </p:nvCxnSpPr>
        <p:spPr>
          <a:xfrm>
            <a:off x="3328492" y="2093036"/>
            <a:ext cx="3315" cy="44947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a:extLst>
              <a:ext uri="{FF2B5EF4-FFF2-40B4-BE49-F238E27FC236}">
                <a16:creationId xmlns:a16="http://schemas.microsoft.com/office/drawing/2014/main" id="{641EBC70-3660-4A32-8FE6-954768ABDD8B}"/>
              </a:ext>
            </a:extLst>
          </p:cNvPr>
          <p:cNvCxnSpPr>
            <a:stCxn id="13" idx="2"/>
            <a:endCxn id="14" idx="0"/>
          </p:cNvCxnSpPr>
          <p:nvPr/>
        </p:nvCxnSpPr>
        <p:spPr>
          <a:xfrm>
            <a:off x="3331807" y="5008510"/>
            <a:ext cx="3315" cy="44947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23179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F1055AEB-CC60-4B92-B679-D99EE94E1CA7}"/>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9" name="矩形 8">
            <a:extLst>
              <a:ext uri="{FF2B5EF4-FFF2-40B4-BE49-F238E27FC236}">
                <a16:creationId xmlns:a16="http://schemas.microsoft.com/office/drawing/2014/main" id="{EBC5867C-4C3F-4921-94EF-7B2A03265529}"/>
              </a:ext>
            </a:extLst>
          </p:cNvPr>
          <p:cNvSpPr/>
          <p:nvPr/>
        </p:nvSpPr>
        <p:spPr>
          <a:xfrm>
            <a:off x="695325" y="241300"/>
            <a:ext cx="5019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B7084677-155F-4857-A920-6363EFB5DD96}"/>
              </a:ext>
            </a:extLst>
          </p:cNvPr>
          <p:cNvSpPr txBox="1"/>
          <p:nvPr/>
        </p:nvSpPr>
        <p:spPr>
          <a:xfrm>
            <a:off x="812799" y="286434"/>
            <a:ext cx="5409097"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异构表决体选择</a:t>
            </a:r>
          </a:p>
        </p:txBody>
      </p:sp>
      <p:sp>
        <p:nvSpPr>
          <p:cNvPr id="5" name="矩形 4">
            <a:extLst>
              <a:ext uri="{FF2B5EF4-FFF2-40B4-BE49-F238E27FC236}">
                <a16:creationId xmlns:a16="http://schemas.microsoft.com/office/drawing/2014/main" id="{CEBAFC8D-C9EF-4028-912F-D2C023528714}"/>
              </a:ext>
            </a:extLst>
          </p:cNvPr>
          <p:cNvSpPr/>
          <p:nvPr/>
        </p:nvSpPr>
        <p:spPr>
          <a:xfrm>
            <a:off x="1172824" y="1262271"/>
            <a:ext cx="1659835" cy="4996764"/>
          </a:xfrm>
          <a:prstGeom prst="rect">
            <a:avLst/>
          </a:prstGeom>
          <a:noFill/>
          <a:ln w="28575">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pic>
        <p:nvPicPr>
          <p:cNvPr id="6" name="图片 5">
            <a:extLst>
              <a:ext uri="{FF2B5EF4-FFF2-40B4-BE49-F238E27FC236}">
                <a16:creationId xmlns:a16="http://schemas.microsoft.com/office/drawing/2014/main" id="{47321C74-3AB5-4A2A-900A-355889311C2E}"/>
              </a:ext>
            </a:extLst>
          </p:cNvPr>
          <p:cNvPicPr>
            <a:picLocks noChangeAspect="1"/>
          </p:cNvPicPr>
          <p:nvPr/>
        </p:nvPicPr>
        <p:blipFill>
          <a:blip r:embed="rId3"/>
          <a:stretch>
            <a:fillRect/>
          </a:stretch>
        </p:blipFill>
        <p:spPr>
          <a:xfrm>
            <a:off x="1518923" y="1446672"/>
            <a:ext cx="851681" cy="729167"/>
          </a:xfrm>
          <a:prstGeom prst="rect">
            <a:avLst/>
          </a:prstGeom>
        </p:spPr>
      </p:pic>
      <p:pic>
        <p:nvPicPr>
          <p:cNvPr id="15" name="图片 14">
            <a:extLst>
              <a:ext uri="{FF2B5EF4-FFF2-40B4-BE49-F238E27FC236}">
                <a16:creationId xmlns:a16="http://schemas.microsoft.com/office/drawing/2014/main" id="{BE137E03-B763-48B4-A9F5-31042F01C50F}"/>
              </a:ext>
            </a:extLst>
          </p:cNvPr>
          <p:cNvPicPr>
            <a:picLocks noChangeAspect="1"/>
          </p:cNvPicPr>
          <p:nvPr/>
        </p:nvPicPr>
        <p:blipFill>
          <a:blip r:embed="rId4"/>
          <a:stretch>
            <a:fillRect/>
          </a:stretch>
        </p:blipFill>
        <p:spPr>
          <a:xfrm>
            <a:off x="1518922" y="2559877"/>
            <a:ext cx="851681" cy="729167"/>
          </a:xfrm>
          <a:prstGeom prst="rect">
            <a:avLst/>
          </a:prstGeom>
        </p:spPr>
      </p:pic>
      <p:pic>
        <p:nvPicPr>
          <p:cNvPr id="16" name="图片 15">
            <a:extLst>
              <a:ext uri="{FF2B5EF4-FFF2-40B4-BE49-F238E27FC236}">
                <a16:creationId xmlns:a16="http://schemas.microsoft.com/office/drawing/2014/main" id="{B5BCD674-C73D-43A2-8137-634C27C0D20A}"/>
              </a:ext>
            </a:extLst>
          </p:cNvPr>
          <p:cNvPicPr>
            <a:picLocks noChangeAspect="1"/>
          </p:cNvPicPr>
          <p:nvPr/>
        </p:nvPicPr>
        <p:blipFill>
          <a:blip r:embed="rId5"/>
          <a:stretch>
            <a:fillRect/>
          </a:stretch>
        </p:blipFill>
        <p:spPr>
          <a:xfrm>
            <a:off x="1518922" y="4215140"/>
            <a:ext cx="851681" cy="729167"/>
          </a:xfrm>
          <a:prstGeom prst="rect">
            <a:avLst/>
          </a:prstGeom>
        </p:spPr>
      </p:pic>
      <p:pic>
        <p:nvPicPr>
          <p:cNvPr id="17" name="图片 16">
            <a:extLst>
              <a:ext uri="{FF2B5EF4-FFF2-40B4-BE49-F238E27FC236}">
                <a16:creationId xmlns:a16="http://schemas.microsoft.com/office/drawing/2014/main" id="{50B65C12-AF57-46E7-A8DD-07DDCD2B0483}"/>
              </a:ext>
            </a:extLst>
          </p:cNvPr>
          <p:cNvPicPr>
            <a:picLocks noChangeAspect="1"/>
          </p:cNvPicPr>
          <p:nvPr/>
        </p:nvPicPr>
        <p:blipFill>
          <a:blip r:embed="rId5"/>
          <a:stretch>
            <a:fillRect/>
          </a:stretch>
        </p:blipFill>
        <p:spPr>
          <a:xfrm>
            <a:off x="1518922" y="5397643"/>
            <a:ext cx="851681" cy="729167"/>
          </a:xfrm>
          <a:prstGeom prst="rect">
            <a:avLst/>
          </a:prstGeom>
        </p:spPr>
      </p:pic>
      <p:sp>
        <p:nvSpPr>
          <p:cNvPr id="18" name="矩形 17">
            <a:extLst>
              <a:ext uri="{FF2B5EF4-FFF2-40B4-BE49-F238E27FC236}">
                <a16:creationId xmlns:a16="http://schemas.microsoft.com/office/drawing/2014/main" id="{D8176B27-0123-4879-8786-9C85039927B6}"/>
              </a:ext>
            </a:extLst>
          </p:cNvPr>
          <p:cNvSpPr/>
          <p:nvPr/>
        </p:nvSpPr>
        <p:spPr>
          <a:xfrm>
            <a:off x="7795586" y="1265586"/>
            <a:ext cx="1510737" cy="4996764"/>
          </a:xfrm>
          <a:prstGeom prst="rect">
            <a:avLst/>
          </a:prstGeom>
          <a:noFill/>
          <a:ln w="28575">
            <a:solidFill>
              <a:schemeClr val="tx1">
                <a:lumMod val="95000"/>
                <a:lumOff val="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pic>
        <p:nvPicPr>
          <p:cNvPr id="19" name="图片 18">
            <a:extLst>
              <a:ext uri="{FF2B5EF4-FFF2-40B4-BE49-F238E27FC236}">
                <a16:creationId xmlns:a16="http://schemas.microsoft.com/office/drawing/2014/main" id="{C45B1682-DB61-4AD1-BEC7-A3E39207B09A}"/>
              </a:ext>
            </a:extLst>
          </p:cNvPr>
          <p:cNvPicPr>
            <a:picLocks noChangeAspect="1"/>
          </p:cNvPicPr>
          <p:nvPr/>
        </p:nvPicPr>
        <p:blipFill>
          <a:blip r:embed="rId6"/>
          <a:stretch>
            <a:fillRect/>
          </a:stretch>
        </p:blipFill>
        <p:spPr>
          <a:xfrm>
            <a:off x="8240170" y="1465767"/>
            <a:ext cx="631519" cy="869167"/>
          </a:xfrm>
          <a:prstGeom prst="rect">
            <a:avLst/>
          </a:prstGeom>
        </p:spPr>
      </p:pic>
      <p:pic>
        <p:nvPicPr>
          <p:cNvPr id="20" name="图片 19">
            <a:extLst>
              <a:ext uri="{FF2B5EF4-FFF2-40B4-BE49-F238E27FC236}">
                <a16:creationId xmlns:a16="http://schemas.microsoft.com/office/drawing/2014/main" id="{2B360E33-EE66-4A9B-9FCA-24CA24AE2A00}"/>
              </a:ext>
            </a:extLst>
          </p:cNvPr>
          <p:cNvPicPr>
            <a:picLocks noChangeAspect="1"/>
          </p:cNvPicPr>
          <p:nvPr/>
        </p:nvPicPr>
        <p:blipFill>
          <a:blip r:embed="rId6"/>
          <a:stretch>
            <a:fillRect/>
          </a:stretch>
        </p:blipFill>
        <p:spPr>
          <a:xfrm>
            <a:off x="8240169" y="3121969"/>
            <a:ext cx="631519" cy="869167"/>
          </a:xfrm>
          <a:prstGeom prst="rect">
            <a:avLst/>
          </a:prstGeom>
        </p:spPr>
      </p:pic>
      <p:pic>
        <p:nvPicPr>
          <p:cNvPr id="21" name="图片 20">
            <a:extLst>
              <a:ext uri="{FF2B5EF4-FFF2-40B4-BE49-F238E27FC236}">
                <a16:creationId xmlns:a16="http://schemas.microsoft.com/office/drawing/2014/main" id="{F413913C-4A4C-41E0-8A00-E10B731D27FD}"/>
              </a:ext>
            </a:extLst>
          </p:cNvPr>
          <p:cNvPicPr>
            <a:picLocks noChangeAspect="1"/>
          </p:cNvPicPr>
          <p:nvPr/>
        </p:nvPicPr>
        <p:blipFill>
          <a:blip r:embed="rId6"/>
          <a:stretch>
            <a:fillRect/>
          </a:stretch>
        </p:blipFill>
        <p:spPr>
          <a:xfrm>
            <a:off x="8240169" y="5295972"/>
            <a:ext cx="631519" cy="869167"/>
          </a:xfrm>
          <a:prstGeom prst="rect">
            <a:avLst/>
          </a:prstGeom>
        </p:spPr>
      </p:pic>
      <p:sp>
        <p:nvSpPr>
          <p:cNvPr id="30" name="文本框 29">
            <a:extLst>
              <a:ext uri="{FF2B5EF4-FFF2-40B4-BE49-F238E27FC236}">
                <a16:creationId xmlns:a16="http://schemas.microsoft.com/office/drawing/2014/main" id="{353E41FA-B541-4E73-874C-3428C99D1EAF}"/>
              </a:ext>
            </a:extLst>
          </p:cNvPr>
          <p:cNvSpPr txBox="1"/>
          <p:nvPr/>
        </p:nvSpPr>
        <p:spPr>
          <a:xfrm>
            <a:off x="1701659" y="3613197"/>
            <a:ext cx="677108" cy="787837"/>
          </a:xfrm>
          <a:prstGeom prst="rect">
            <a:avLst/>
          </a:prstGeom>
          <a:noFill/>
        </p:spPr>
        <p:txBody>
          <a:bodyPr vert="eaVert" wrap="square" rtlCol="0">
            <a:spAutoFit/>
          </a:bodyPr>
          <a:lstStyle/>
          <a:p>
            <a:r>
              <a:rPr lang="en-US" altLang="zh-CN" sz="3200" b="1" dirty="0">
                <a:solidFill>
                  <a:srgbClr val="00B050"/>
                </a:solidFill>
                <a:latin typeface="微软雅黑" panose="020B0503020204020204" pitchFamily="34" charset="-122"/>
                <a:ea typeface="微软雅黑" panose="020B0503020204020204" pitchFamily="34" charset="-122"/>
              </a:rPr>
              <a:t>…</a:t>
            </a:r>
            <a:endParaRPr lang="zh-CN" altLang="en-US" sz="3200" b="1" dirty="0">
              <a:solidFill>
                <a:srgbClr val="00B050"/>
              </a:solidFill>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52483F18-C333-4259-B66F-5681F859441C}"/>
              </a:ext>
            </a:extLst>
          </p:cNvPr>
          <p:cNvSpPr txBox="1"/>
          <p:nvPr/>
        </p:nvSpPr>
        <p:spPr>
          <a:xfrm>
            <a:off x="8350921" y="4418261"/>
            <a:ext cx="677108" cy="787837"/>
          </a:xfrm>
          <a:prstGeom prst="rect">
            <a:avLst/>
          </a:prstGeom>
          <a:noFill/>
        </p:spPr>
        <p:txBody>
          <a:bodyPr vert="eaVert" wrap="square" rtlCol="0">
            <a:spAutoFit/>
          </a:bodyPr>
          <a:lstStyle/>
          <a:p>
            <a:r>
              <a:rPr lang="en-US" altLang="zh-CN" sz="3200" b="1" dirty="0">
                <a:solidFill>
                  <a:srgbClr val="FF0000"/>
                </a:solidFill>
                <a:latin typeface="微软雅黑" panose="020B0503020204020204" pitchFamily="34" charset="-122"/>
                <a:ea typeface="微软雅黑" panose="020B0503020204020204" pitchFamily="34" charset="-122"/>
              </a:rPr>
              <a:t>…</a:t>
            </a:r>
            <a:endParaRPr lang="zh-CN" altLang="en-US" sz="3200" b="1" dirty="0">
              <a:solidFill>
                <a:srgbClr val="FF0000"/>
              </a:solidFill>
              <a:latin typeface="微软雅黑" panose="020B0503020204020204" pitchFamily="34" charset="-122"/>
              <a:ea typeface="微软雅黑" panose="020B0503020204020204" pitchFamily="34" charset="-122"/>
            </a:endParaRPr>
          </a:p>
        </p:txBody>
      </p:sp>
      <p:sp>
        <p:nvSpPr>
          <p:cNvPr id="46" name="文本框 45">
            <a:extLst>
              <a:ext uri="{FF2B5EF4-FFF2-40B4-BE49-F238E27FC236}">
                <a16:creationId xmlns:a16="http://schemas.microsoft.com/office/drawing/2014/main" id="{61624FB1-CD94-43AA-850D-34D2D2575323}"/>
              </a:ext>
            </a:extLst>
          </p:cNvPr>
          <p:cNvSpPr txBox="1"/>
          <p:nvPr/>
        </p:nvSpPr>
        <p:spPr>
          <a:xfrm>
            <a:off x="1325221" y="6304722"/>
            <a:ext cx="1371600"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待选表决体</a:t>
            </a:r>
          </a:p>
        </p:txBody>
      </p:sp>
      <p:sp>
        <p:nvSpPr>
          <p:cNvPr id="47" name="文本框 46">
            <a:extLst>
              <a:ext uri="{FF2B5EF4-FFF2-40B4-BE49-F238E27FC236}">
                <a16:creationId xmlns:a16="http://schemas.microsoft.com/office/drawing/2014/main" id="{C50071E7-BFC1-47EC-9C1E-57E034030399}"/>
              </a:ext>
            </a:extLst>
          </p:cNvPr>
          <p:cNvSpPr txBox="1"/>
          <p:nvPr/>
        </p:nvSpPr>
        <p:spPr>
          <a:xfrm>
            <a:off x="7875089" y="6304723"/>
            <a:ext cx="1371600"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异构表决体</a:t>
            </a:r>
          </a:p>
        </p:txBody>
      </p:sp>
      <p:cxnSp>
        <p:nvCxnSpPr>
          <p:cNvPr id="50" name="直接箭头连接符 49">
            <a:extLst>
              <a:ext uri="{FF2B5EF4-FFF2-40B4-BE49-F238E27FC236}">
                <a16:creationId xmlns:a16="http://schemas.microsoft.com/office/drawing/2014/main" id="{B8EA011C-9166-44A0-AFAF-5CE8F80B5A6E}"/>
              </a:ext>
            </a:extLst>
          </p:cNvPr>
          <p:cNvCxnSpPr>
            <a:cxnSpLocks/>
          </p:cNvCxnSpPr>
          <p:nvPr/>
        </p:nvCxnSpPr>
        <p:spPr>
          <a:xfrm>
            <a:off x="2835973" y="3882885"/>
            <a:ext cx="4837036" cy="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a:extLst>
              <a:ext uri="{FF2B5EF4-FFF2-40B4-BE49-F238E27FC236}">
                <a16:creationId xmlns:a16="http://schemas.microsoft.com/office/drawing/2014/main" id="{E5EDF009-1FFD-4EC3-8C02-47F07DFFB334}"/>
              </a:ext>
            </a:extLst>
          </p:cNvPr>
          <p:cNvCxnSpPr/>
          <p:nvPr/>
        </p:nvCxnSpPr>
        <p:spPr>
          <a:xfrm>
            <a:off x="714375" y="0"/>
            <a:ext cx="2099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矩形 10">
            <a:extLst>
              <a:ext uri="{FF2B5EF4-FFF2-40B4-BE49-F238E27FC236}">
                <a16:creationId xmlns:a16="http://schemas.microsoft.com/office/drawing/2014/main" id="{11B6432B-78B8-4894-89D5-5D545E39E764}"/>
              </a:ext>
            </a:extLst>
          </p:cNvPr>
          <p:cNvSpPr/>
          <p:nvPr/>
        </p:nvSpPr>
        <p:spPr>
          <a:xfrm>
            <a:off x="2696821" y="1431237"/>
            <a:ext cx="1699594" cy="5168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微软雅黑" panose="020B0503020204020204" pitchFamily="34" charset="-122"/>
                <a:ea typeface="微软雅黑" panose="020B0503020204020204" pitchFamily="34" charset="-122"/>
              </a:rPr>
              <a:t>属性异构</a:t>
            </a:r>
          </a:p>
        </p:txBody>
      </p:sp>
      <p:sp>
        <p:nvSpPr>
          <p:cNvPr id="54" name="矩形 53">
            <a:extLst>
              <a:ext uri="{FF2B5EF4-FFF2-40B4-BE49-F238E27FC236}">
                <a16:creationId xmlns:a16="http://schemas.microsoft.com/office/drawing/2014/main" id="{393118A8-4014-4742-AE12-943428324CD2}"/>
              </a:ext>
            </a:extLst>
          </p:cNvPr>
          <p:cNvSpPr/>
          <p:nvPr/>
        </p:nvSpPr>
        <p:spPr>
          <a:xfrm>
            <a:off x="2690196" y="2617304"/>
            <a:ext cx="1699594" cy="5168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微软雅黑" panose="020B0503020204020204" pitchFamily="34" charset="-122"/>
                <a:ea typeface="微软雅黑" panose="020B0503020204020204" pitchFamily="34" charset="-122"/>
              </a:rPr>
              <a:t>系统异构</a:t>
            </a:r>
          </a:p>
        </p:txBody>
      </p:sp>
      <p:sp>
        <p:nvSpPr>
          <p:cNvPr id="32" name="文本框 31">
            <a:extLst>
              <a:ext uri="{FF2B5EF4-FFF2-40B4-BE49-F238E27FC236}">
                <a16:creationId xmlns:a16="http://schemas.microsoft.com/office/drawing/2014/main" id="{9AD4ED36-7FC3-45C1-B02D-D632E1C650D1}"/>
              </a:ext>
            </a:extLst>
          </p:cNvPr>
          <p:cNvSpPr txBox="1"/>
          <p:nvPr/>
        </p:nvSpPr>
        <p:spPr>
          <a:xfrm>
            <a:off x="4075039" y="3418251"/>
            <a:ext cx="3031435" cy="40011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随机动态选择算法</a:t>
            </a:r>
          </a:p>
        </p:txBody>
      </p:sp>
      <p:sp>
        <p:nvSpPr>
          <p:cNvPr id="33" name="椭圆 32">
            <a:extLst>
              <a:ext uri="{FF2B5EF4-FFF2-40B4-BE49-F238E27FC236}">
                <a16:creationId xmlns:a16="http://schemas.microsoft.com/office/drawing/2014/main" id="{F6122868-B073-4995-94BD-D1ED8F5FE83B}"/>
              </a:ext>
            </a:extLst>
          </p:cNvPr>
          <p:cNvSpPr/>
          <p:nvPr/>
        </p:nvSpPr>
        <p:spPr>
          <a:xfrm>
            <a:off x="1431097" y="1302030"/>
            <a:ext cx="1073564" cy="1073564"/>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7" name="直接箭头连接符 36">
            <a:extLst>
              <a:ext uri="{FF2B5EF4-FFF2-40B4-BE49-F238E27FC236}">
                <a16:creationId xmlns:a16="http://schemas.microsoft.com/office/drawing/2014/main" id="{1882A6FC-ECE5-4D25-A4A4-8EC777C6300F}"/>
              </a:ext>
            </a:extLst>
          </p:cNvPr>
          <p:cNvCxnSpPr>
            <a:stCxn id="33" idx="5"/>
            <a:endCxn id="19" idx="1"/>
          </p:cNvCxnSpPr>
          <p:nvPr/>
        </p:nvCxnSpPr>
        <p:spPr>
          <a:xfrm flipV="1">
            <a:off x="2347441" y="1900351"/>
            <a:ext cx="5892729" cy="318023"/>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8" name="椭圆 67">
            <a:extLst>
              <a:ext uri="{FF2B5EF4-FFF2-40B4-BE49-F238E27FC236}">
                <a16:creationId xmlns:a16="http://schemas.microsoft.com/office/drawing/2014/main" id="{38B09CDA-5831-43C9-903A-22D912A4AF60}"/>
              </a:ext>
            </a:extLst>
          </p:cNvPr>
          <p:cNvSpPr/>
          <p:nvPr/>
        </p:nvSpPr>
        <p:spPr>
          <a:xfrm>
            <a:off x="1414534" y="4038602"/>
            <a:ext cx="1073564" cy="1073564"/>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9" name="直接箭头连接符 38">
            <a:extLst>
              <a:ext uri="{FF2B5EF4-FFF2-40B4-BE49-F238E27FC236}">
                <a16:creationId xmlns:a16="http://schemas.microsoft.com/office/drawing/2014/main" id="{F6A1C320-6A28-435E-A502-951FA9754C71}"/>
              </a:ext>
            </a:extLst>
          </p:cNvPr>
          <p:cNvCxnSpPr>
            <a:stCxn id="68" idx="6"/>
            <a:endCxn id="20" idx="2"/>
          </p:cNvCxnSpPr>
          <p:nvPr/>
        </p:nvCxnSpPr>
        <p:spPr>
          <a:xfrm flipV="1">
            <a:off x="2488098" y="3991136"/>
            <a:ext cx="6067831" cy="584248"/>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69" name="椭圆 68">
            <a:extLst>
              <a:ext uri="{FF2B5EF4-FFF2-40B4-BE49-F238E27FC236}">
                <a16:creationId xmlns:a16="http://schemas.microsoft.com/office/drawing/2014/main" id="{1489356B-65DB-428E-A154-1DD8B9700F08}"/>
              </a:ext>
            </a:extLst>
          </p:cNvPr>
          <p:cNvSpPr/>
          <p:nvPr/>
        </p:nvSpPr>
        <p:spPr>
          <a:xfrm>
            <a:off x="1444351" y="5181594"/>
            <a:ext cx="1073564" cy="1073564"/>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8" name="直接箭头连接符 47">
            <a:extLst>
              <a:ext uri="{FF2B5EF4-FFF2-40B4-BE49-F238E27FC236}">
                <a16:creationId xmlns:a16="http://schemas.microsoft.com/office/drawing/2014/main" id="{0568954C-C557-4CD1-AE01-B389633B558A}"/>
              </a:ext>
            </a:extLst>
          </p:cNvPr>
          <p:cNvCxnSpPr>
            <a:stCxn id="69" idx="6"/>
            <a:endCxn id="21" idx="1"/>
          </p:cNvCxnSpPr>
          <p:nvPr/>
        </p:nvCxnSpPr>
        <p:spPr>
          <a:xfrm>
            <a:off x="2517915" y="5718376"/>
            <a:ext cx="5722254" cy="1218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70" name="矩形 69">
            <a:extLst>
              <a:ext uri="{FF2B5EF4-FFF2-40B4-BE49-F238E27FC236}">
                <a16:creationId xmlns:a16="http://schemas.microsoft.com/office/drawing/2014/main" id="{AB2E5D41-8FA9-4969-BF95-7F269538CE92}"/>
              </a:ext>
            </a:extLst>
          </p:cNvPr>
          <p:cNvSpPr/>
          <p:nvPr/>
        </p:nvSpPr>
        <p:spPr>
          <a:xfrm>
            <a:off x="9140677" y="4167808"/>
            <a:ext cx="2736583" cy="5168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微软雅黑" panose="020B0503020204020204" pitchFamily="34" charset="-122"/>
                <a:ea typeface="微软雅黑" panose="020B0503020204020204" pitchFamily="34" charset="-122"/>
              </a:rPr>
              <a:t>异构智能合约架构</a:t>
            </a:r>
          </a:p>
        </p:txBody>
      </p:sp>
      <p:sp>
        <p:nvSpPr>
          <p:cNvPr id="71" name="矩形 70">
            <a:extLst>
              <a:ext uri="{FF2B5EF4-FFF2-40B4-BE49-F238E27FC236}">
                <a16:creationId xmlns:a16="http://schemas.microsoft.com/office/drawing/2014/main" id="{A5FC4E96-F9D7-4241-96E6-7389E2F53658}"/>
              </a:ext>
            </a:extLst>
          </p:cNvPr>
          <p:cNvSpPr/>
          <p:nvPr/>
        </p:nvSpPr>
        <p:spPr>
          <a:xfrm>
            <a:off x="9163870" y="5254486"/>
            <a:ext cx="2736583" cy="5168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latin typeface="微软雅黑" panose="020B0503020204020204" pitchFamily="34" charset="-122"/>
                <a:ea typeface="微软雅黑" panose="020B0503020204020204" pitchFamily="34" charset="-122"/>
              </a:rPr>
              <a:t>异构共识架构</a:t>
            </a:r>
          </a:p>
        </p:txBody>
      </p:sp>
    </p:spTree>
    <p:extLst>
      <p:ext uri="{BB962C8B-B14F-4D97-AF65-F5344CB8AC3E}">
        <p14:creationId xmlns:p14="http://schemas.microsoft.com/office/powerpoint/2010/main" val="26883821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F1055AEB-CC60-4B92-B679-D99EE94E1CA7}"/>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9" name="矩形 8">
            <a:extLst>
              <a:ext uri="{FF2B5EF4-FFF2-40B4-BE49-F238E27FC236}">
                <a16:creationId xmlns:a16="http://schemas.microsoft.com/office/drawing/2014/main" id="{EBC5867C-4C3F-4921-94EF-7B2A03265529}"/>
              </a:ext>
            </a:extLst>
          </p:cNvPr>
          <p:cNvSpPr/>
          <p:nvPr/>
        </p:nvSpPr>
        <p:spPr>
          <a:xfrm>
            <a:off x="695326" y="241300"/>
            <a:ext cx="4522718"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B7084677-155F-4857-A920-6363EFB5DD96}"/>
              </a:ext>
            </a:extLst>
          </p:cNvPr>
          <p:cNvSpPr txBox="1"/>
          <p:nvPr/>
        </p:nvSpPr>
        <p:spPr>
          <a:xfrm>
            <a:off x="812800" y="286434"/>
            <a:ext cx="500159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表决结果处理</a:t>
            </a:r>
          </a:p>
        </p:txBody>
      </p:sp>
      <p:sp>
        <p:nvSpPr>
          <p:cNvPr id="18" name="矩形 17">
            <a:extLst>
              <a:ext uri="{FF2B5EF4-FFF2-40B4-BE49-F238E27FC236}">
                <a16:creationId xmlns:a16="http://schemas.microsoft.com/office/drawing/2014/main" id="{D8176B27-0123-4879-8786-9C85039927B6}"/>
              </a:ext>
            </a:extLst>
          </p:cNvPr>
          <p:cNvSpPr/>
          <p:nvPr/>
        </p:nvSpPr>
        <p:spPr>
          <a:xfrm>
            <a:off x="1434558" y="1265586"/>
            <a:ext cx="1510737" cy="4996764"/>
          </a:xfrm>
          <a:prstGeom prst="rect">
            <a:avLst/>
          </a:prstGeom>
          <a:noFill/>
          <a:ln w="28575">
            <a:solidFill>
              <a:schemeClr val="tx1">
                <a:lumMod val="95000"/>
                <a:lumOff val="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pic>
        <p:nvPicPr>
          <p:cNvPr id="19" name="图片 18">
            <a:extLst>
              <a:ext uri="{FF2B5EF4-FFF2-40B4-BE49-F238E27FC236}">
                <a16:creationId xmlns:a16="http://schemas.microsoft.com/office/drawing/2014/main" id="{C45B1682-DB61-4AD1-BEC7-A3E39207B09A}"/>
              </a:ext>
            </a:extLst>
          </p:cNvPr>
          <p:cNvPicPr>
            <a:picLocks noChangeAspect="1"/>
          </p:cNvPicPr>
          <p:nvPr/>
        </p:nvPicPr>
        <p:blipFill>
          <a:blip r:embed="rId3"/>
          <a:stretch>
            <a:fillRect/>
          </a:stretch>
        </p:blipFill>
        <p:spPr>
          <a:xfrm>
            <a:off x="1879142" y="1465767"/>
            <a:ext cx="631519" cy="869167"/>
          </a:xfrm>
          <a:prstGeom prst="rect">
            <a:avLst/>
          </a:prstGeom>
        </p:spPr>
      </p:pic>
      <p:pic>
        <p:nvPicPr>
          <p:cNvPr id="20" name="图片 19">
            <a:extLst>
              <a:ext uri="{FF2B5EF4-FFF2-40B4-BE49-F238E27FC236}">
                <a16:creationId xmlns:a16="http://schemas.microsoft.com/office/drawing/2014/main" id="{2B360E33-EE66-4A9B-9FCA-24CA24AE2A00}"/>
              </a:ext>
            </a:extLst>
          </p:cNvPr>
          <p:cNvPicPr>
            <a:picLocks noChangeAspect="1"/>
          </p:cNvPicPr>
          <p:nvPr/>
        </p:nvPicPr>
        <p:blipFill>
          <a:blip r:embed="rId3"/>
          <a:stretch>
            <a:fillRect/>
          </a:stretch>
        </p:blipFill>
        <p:spPr>
          <a:xfrm>
            <a:off x="1879141" y="3121969"/>
            <a:ext cx="631519" cy="869167"/>
          </a:xfrm>
          <a:prstGeom prst="rect">
            <a:avLst/>
          </a:prstGeom>
        </p:spPr>
      </p:pic>
      <p:pic>
        <p:nvPicPr>
          <p:cNvPr id="21" name="图片 20">
            <a:extLst>
              <a:ext uri="{FF2B5EF4-FFF2-40B4-BE49-F238E27FC236}">
                <a16:creationId xmlns:a16="http://schemas.microsoft.com/office/drawing/2014/main" id="{F413913C-4A4C-41E0-8A00-E10B731D27FD}"/>
              </a:ext>
            </a:extLst>
          </p:cNvPr>
          <p:cNvPicPr>
            <a:picLocks noChangeAspect="1"/>
          </p:cNvPicPr>
          <p:nvPr/>
        </p:nvPicPr>
        <p:blipFill>
          <a:blip r:embed="rId3"/>
          <a:stretch>
            <a:fillRect/>
          </a:stretch>
        </p:blipFill>
        <p:spPr>
          <a:xfrm>
            <a:off x="1879141" y="5295972"/>
            <a:ext cx="631519" cy="869167"/>
          </a:xfrm>
          <a:prstGeom prst="rect">
            <a:avLst/>
          </a:prstGeom>
        </p:spPr>
      </p:pic>
      <p:sp>
        <p:nvSpPr>
          <p:cNvPr id="22" name="矩形: 圆角 21">
            <a:extLst>
              <a:ext uri="{FF2B5EF4-FFF2-40B4-BE49-F238E27FC236}">
                <a16:creationId xmlns:a16="http://schemas.microsoft.com/office/drawing/2014/main" id="{1820A6F7-6FE1-48AE-8CDA-6FC7A7E02AA4}"/>
              </a:ext>
            </a:extLst>
          </p:cNvPr>
          <p:cNvSpPr/>
          <p:nvPr/>
        </p:nvSpPr>
        <p:spPr>
          <a:xfrm>
            <a:off x="7166119" y="1262272"/>
            <a:ext cx="1659835" cy="4996763"/>
          </a:xfrm>
          <a:prstGeom prst="roundRect">
            <a:avLst/>
          </a:prstGeom>
          <a:no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圆角 22">
            <a:extLst>
              <a:ext uri="{FF2B5EF4-FFF2-40B4-BE49-F238E27FC236}">
                <a16:creationId xmlns:a16="http://schemas.microsoft.com/office/drawing/2014/main" id="{3FDCCB04-7DF0-4B2C-B92D-2AD5A53A6C19}"/>
              </a:ext>
            </a:extLst>
          </p:cNvPr>
          <p:cNvSpPr/>
          <p:nvPr/>
        </p:nvSpPr>
        <p:spPr>
          <a:xfrm>
            <a:off x="7464294" y="1500811"/>
            <a:ext cx="1093304" cy="19599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多模表决通过</a:t>
            </a:r>
          </a:p>
        </p:txBody>
      </p:sp>
      <p:sp>
        <p:nvSpPr>
          <p:cNvPr id="24" name="矩形: 圆角 23">
            <a:extLst>
              <a:ext uri="{FF2B5EF4-FFF2-40B4-BE49-F238E27FC236}">
                <a16:creationId xmlns:a16="http://schemas.microsoft.com/office/drawing/2014/main" id="{28B8729E-7470-48CE-8D1E-70242B257B6A}"/>
              </a:ext>
            </a:extLst>
          </p:cNvPr>
          <p:cNvSpPr/>
          <p:nvPr/>
        </p:nvSpPr>
        <p:spPr>
          <a:xfrm>
            <a:off x="7464294" y="4017739"/>
            <a:ext cx="1093304" cy="19599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多模表决不</a:t>
            </a:r>
            <a:endParaRPr lang="en-US" altLang="zh-CN" sz="2800" b="1" dirty="0">
              <a:latin typeface="微软雅黑" panose="020B0503020204020204" pitchFamily="34" charset="-122"/>
              <a:ea typeface="微软雅黑" panose="020B0503020204020204" pitchFamily="34" charset="-122"/>
            </a:endParaRPr>
          </a:p>
          <a:p>
            <a:pPr algn="ctr"/>
            <a:r>
              <a:rPr lang="zh-CN" altLang="en-US" sz="2800" b="1" dirty="0">
                <a:latin typeface="微软雅黑" panose="020B0503020204020204" pitchFamily="34" charset="-122"/>
                <a:ea typeface="微软雅黑" panose="020B0503020204020204" pitchFamily="34" charset="-122"/>
              </a:rPr>
              <a:t>通过</a:t>
            </a:r>
          </a:p>
        </p:txBody>
      </p:sp>
      <p:sp>
        <p:nvSpPr>
          <p:cNvPr id="25" name="矩形 24">
            <a:extLst>
              <a:ext uri="{FF2B5EF4-FFF2-40B4-BE49-F238E27FC236}">
                <a16:creationId xmlns:a16="http://schemas.microsoft.com/office/drawing/2014/main" id="{CB00EDF3-A1E8-463E-A11B-A2048003C8F1}"/>
              </a:ext>
            </a:extLst>
          </p:cNvPr>
          <p:cNvSpPr/>
          <p:nvPr/>
        </p:nvSpPr>
        <p:spPr>
          <a:xfrm>
            <a:off x="9520448" y="2175839"/>
            <a:ext cx="1222513" cy="666753"/>
          </a:xfrm>
          <a:prstGeom prst="rect">
            <a:avLst/>
          </a:prstGeom>
          <a:solidFill>
            <a:srgbClr val="00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形成区块</a:t>
            </a:r>
          </a:p>
        </p:txBody>
      </p:sp>
      <p:sp>
        <p:nvSpPr>
          <p:cNvPr id="26" name="矩形 25">
            <a:extLst>
              <a:ext uri="{FF2B5EF4-FFF2-40B4-BE49-F238E27FC236}">
                <a16:creationId xmlns:a16="http://schemas.microsoft.com/office/drawing/2014/main" id="{56D2F56C-2179-4605-86D4-FE97CCD554AA}"/>
              </a:ext>
            </a:extLst>
          </p:cNvPr>
          <p:cNvSpPr/>
          <p:nvPr/>
        </p:nvSpPr>
        <p:spPr>
          <a:xfrm>
            <a:off x="9520448" y="4642273"/>
            <a:ext cx="1222513" cy="666753"/>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chemeClr val="tx1"/>
                </a:solidFill>
                <a:latin typeface="微软雅黑" panose="020B0503020204020204" pitchFamily="34" charset="-122"/>
                <a:ea typeface="微软雅黑" panose="020B0503020204020204" pitchFamily="34" charset="-122"/>
              </a:rPr>
              <a:t>丢弃区块</a:t>
            </a:r>
          </a:p>
        </p:txBody>
      </p:sp>
      <p:sp>
        <p:nvSpPr>
          <p:cNvPr id="27" name="箭头: 右 26">
            <a:extLst>
              <a:ext uri="{FF2B5EF4-FFF2-40B4-BE49-F238E27FC236}">
                <a16:creationId xmlns:a16="http://schemas.microsoft.com/office/drawing/2014/main" id="{7D82A93A-4C3A-4E7B-9C97-B1B5E4C07048}"/>
              </a:ext>
            </a:extLst>
          </p:cNvPr>
          <p:cNvSpPr/>
          <p:nvPr/>
        </p:nvSpPr>
        <p:spPr>
          <a:xfrm>
            <a:off x="8825954" y="2480804"/>
            <a:ext cx="694494" cy="17294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箭头: 右 27">
            <a:extLst>
              <a:ext uri="{FF2B5EF4-FFF2-40B4-BE49-F238E27FC236}">
                <a16:creationId xmlns:a16="http://schemas.microsoft.com/office/drawing/2014/main" id="{FB7CA56F-FEFC-4212-B599-9C483F5A4DF3}"/>
              </a:ext>
            </a:extLst>
          </p:cNvPr>
          <p:cNvSpPr/>
          <p:nvPr/>
        </p:nvSpPr>
        <p:spPr>
          <a:xfrm>
            <a:off x="8839208" y="4899322"/>
            <a:ext cx="694494" cy="17294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文本框 30">
            <a:extLst>
              <a:ext uri="{FF2B5EF4-FFF2-40B4-BE49-F238E27FC236}">
                <a16:creationId xmlns:a16="http://schemas.microsoft.com/office/drawing/2014/main" id="{52483F18-C333-4259-B66F-5681F859441C}"/>
              </a:ext>
            </a:extLst>
          </p:cNvPr>
          <p:cNvSpPr txBox="1"/>
          <p:nvPr/>
        </p:nvSpPr>
        <p:spPr>
          <a:xfrm>
            <a:off x="1989893" y="4418261"/>
            <a:ext cx="677108" cy="787837"/>
          </a:xfrm>
          <a:prstGeom prst="rect">
            <a:avLst/>
          </a:prstGeom>
          <a:noFill/>
        </p:spPr>
        <p:txBody>
          <a:bodyPr vert="eaVert" wrap="square" rtlCol="0">
            <a:spAutoFit/>
          </a:bodyPr>
          <a:lstStyle/>
          <a:p>
            <a:r>
              <a:rPr lang="en-US" altLang="zh-CN" sz="3200" b="1" dirty="0">
                <a:solidFill>
                  <a:srgbClr val="FF0000"/>
                </a:solidFill>
                <a:latin typeface="微软雅黑" panose="020B0503020204020204" pitchFamily="34" charset="-122"/>
                <a:ea typeface="微软雅黑" panose="020B0503020204020204" pitchFamily="34" charset="-122"/>
              </a:rPr>
              <a:t>…</a:t>
            </a:r>
            <a:endParaRPr lang="zh-CN" altLang="en-US" sz="3200" b="1" dirty="0">
              <a:solidFill>
                <a:srgbClr val="FF0000"/>
              </a:solidFill>
              <a:latin typeface="微软雅黑" panose="020B0503020204020204" pitchFamily="34" charset="-122"/>
              <a:ea typeface="微软雅黑" panose="020B0503020204020204" pitchFamily="34" charset="-122"/>
            </a:endParaRPr>
          </a:p>
        </p:txBody>
      </p:sp>
      <p:sp>
        <p:nvSpPr>
          <p:cNvPr id="47" name="文本框 46">
            <a:extLst>
              <a:ext uri="{FF2B5EF4-FFF2-40B4-BE49-F238E27FC236}">
                <a16:creationId xmlns:a16="http://schemas.microsoft.com/office/drawing/2014/main" id="{C50071E7-BFC1-47EC-9C1E-57E034030399}"/>
              </a:ext>
            </a:extLst>
          </p:cNvPr>
          <p:cNvSpPr txBox="1"/>
          <p:nvPr/>
        </p:nvSpPr>
        <p:spPr>
          <a:xfrm>
            <a:off x="1514061" y="6304723"/>
            <a:ext cx="1371600"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异构表决体</a:t>
            </a:r>
          </a:p>
        </p:txBody>
      </p:sp>
      <p:cxnSp>
        <p:nvCxnSpPr>
          <p:cNvPr id="53" name="直接箭头连接符 52">
            <a:extLst>
              <a:ext uri="{FF2B5EF4-FFF2-40B4-BE49-F238E27FC236}">
                <a16:creationId xmlns:a16="http://schemas.microsoft.com/office/drawing/2014/main" id="{E5EDF009-1FFD-4EC3-8C02-47F07DFFB334}"/>
              </a:ext>
            </a:extLst>
          </p:cNvPr>
          <p:cNvCxnSpPr/>
          <p:nvPr/>
        </p:nvCxnSpPr>
        <p:spPr>
          <a:xfrm>
            <a:off x="714375" y="0"/>
            <a:ext cx="2099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a:extLst>
              <a:ext uri="{FF2B5EF4-FFF2-40B4-BE49-F238E27FC236}">
                <a16:creationId xmlns:a16="http://schemas.microsoft.com/office/drawing/2014/main" id="{082E1FF8-3683-4696-9956-023192058ED3}"/>
              </a:ext>
            </a:extLst>
          </p:cNvPr>
          <p:cNvCxnSpPr/>
          <p:nvPr/>
        </p:nvCxnSpPr>
        <p:spPr>
          <a:xfrm>
            <a:off x="6404103" y="1997765"/>
            <a:ext cx="682500" cy="7553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接箭头连接符 56">
            <a:extLst>
              <a:ext uri="{FF2B5EF4-FFF2-40B4-BE49-F238E27FC236}">
                <a16:creationId xmlns:a16="http://schemas.microsoft.com/office/drawing/2014/main" id="{D548A3F4-67C3-40C2-80D2-42723AAAFF5A}"/>
              </a:ext>
            </a:extLst>
          </p:cNvPr>
          <p:cNvCxnSpPr/>
          <p:nvPr/>
        </p:nvCxnSpPr>
        <p:spPr>
          <a:xfrm>
            <a:off x="6404103" y="3609882"/>
            <a:ext cx="6825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接箭头连接符 58">
            <a:extLst>
              <a:ext uri="{FF2B5EF4-FFF2-40B4-BE49-F238E27FC236}">
                <a16:creationId xmlns:a16="http://schemas.microsoft.com/office/drawing/2014/main" id="{E607165D-0CB5-4D17-9DBC-4A0F7127D620}"/>
              </a:ext>
            </a:extLst>
          </p:cNvPr>
          <p:cNvCxnSpPr/>
          <p:nvPr/>
        </p:nvCxnSpPr>
        <p:spPr>
          <a:xfrm flipV="1">
            <a:off x="6404103" y="5072266"/>
            <a:ext cx="682500" cy="66923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矩形 1">
            <a:extLst>
              <a:ext uri="{FF2B5EF4-FFF2-40B4-BE49-F238E27FC236}">
                <a16:creationId xmlns:a16="http://schemas.microsoft.com/office/drawing/2014/main" id="{F7F9D859-81FB-43FF-AB73-1561DE120E99}"/>
              </a:ext>
            </a:extLst>
          </p:cNvPr>
          <p:cNvSpPr/>
          <p:nvPr/>
        </p:nvSpPr>
        <p:spPr>
          <a:xfrm>
            <a:off x="5098772" y="1620080"/>
            <a:ext cx="1292077" cy="585647"/>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处理结果</a:t>
            </a:r>
          </a:p>
        </p:txBody>
      </p:sp>
      <p:cxnSp>
        <p:nvCxnSpPr>
          <p:cNvPr id="11" name="直接箭头连接符 10">
            <a:extLst>
              <a:ext uri="{FF2B5EF4-FFF2-40B4-BE49-F238E27FC236}">
                <a16:creationId xmlns:a16="http://schemas.microsoft.com/office/drawing/2014/main" id="{B71261B6-ECED-489E-BF93-8AAEB6F4D77E}"/>
              </a:ext>
            </a:extLst>
          </p:cNvPr>
          <p:cNvCxnSpPr>
            <a:stCxn id="19" idx="3"/>
            <a:endCxn id="2" idx="1"/>
          </p:cNvCxnSpPr>
          <p:nvPr/>
        </p:nvCxnSpPr>
        <p:spPr>
          <a:xfrm>
            <a:off x="2510661" y="1900351"/>
            <a:ext cx="2588111" cy="1255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矩形 53">
            <a:extLst>
              <a:ext uri="{FF2B5EF4-FFF2-40B4-BE49-F238E27FC236}">
                <a16:creationId xmlns:a16="http://schemas.microsoft.com/office/drawing/2014/main" id="{166B134F-41E9-4E76-8DD3-D2B3651E18E2}"/>
              </a:ext>
            </a:extLst>
          </p:cNvPr>
          <p:cNvSpPr/>
          <p:nvPr/>
        </p:nvSpPr>
        <p:spPr>
          <a:xfrm>
            <a:off x="5098771" y="3355033"/>
            <a:ext cx="1292077" cy="585647"/>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处理结果</a:t>
            </a:r>
          </a:p>
        </p:txBody>
      </p:sp>
      <p:sp>
        <p:nvSpPr>
          <p:cNvPr id="56" name="矩形 55">
            <a:extLst>
              <a:ext uri="{FF2B5EF4-FFF2-40B4-BE49-F238E27FC236}">
                <a16:creationId xmlns:a16="http://schemas.microsoft.com/office/drawing/2014/main" id="{B54A8497-F2FC-43F7-9F55-52AE9FD66E01}"/>
              </a:ext>
            </a:extLst>
          </p:cNvPr>
          <p:cNvSpPr/>
          <p:nvPr/>
        </p:nvSpPr>
        <p:spPr>
          <a:xfrm>
            <a:off x="5112026" y="5458020"/>
            <a:ext cx="1292077" cy="585647"/>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处理结果</a:t>
            </a:r>
          </a:p>
        </p:txBody>
      </p:sp>
      <p:cxnSp>
        <p:nvCxnSpPr>
          <p:cNvPr id="35" name="直接箭头连接符 34">
            <a:extLst>
              <a:ext uri="{FF2B5EF4-FFF2-40B4-BE49-F238E27FC236}">
                <a16:creationId xmlns:a16="http://schemas.microsoft.com/office/drawing/2014/main" id="{9ECDCC7C-84FE-490D-B93A-E690503F8DC2}"/>
              </a:ext>
            </a:extLst>
          </p:cNvPr>
          <p:cNvCxnSpPr>
            <a:stCxn id="20" idx="3"/>
          </p:cNvCxnSpPr>
          <p:nvPr/>
        </p:nvCxnSpPr>
        <p:spPr>
          <a:xfrm flipV="1">
            <a:off x="2510660" y="3556552"/>
            <a:ext cx="2508599" cy="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接箭头连接符 36">
            <a:extLst>
              <a:ext uri="{FF2B5EF4-FFF2-40B4-BE49-F238E27FC236}">
                <a16:creationId xmlns:a16="http://schemas.microsoft.com/office/drawing/2014/main" id="{F11BD072-82F2-43A9-A860-CC14B587F49F}"/>
              </a:ext>
            </a:extLst>
          </p:cNvPr>
          <p:cNvCxnSpPr>
            <a:stCxn id="21" idx="3"/>
            <a:endCxn id="56" idx="1"/>
          </p:cNvCxnSpPr>
          <p:nvPr/>
        </p:nvCxnSpPr>
        <p:spPr>
          <a:xfrm>
            <a:off x="2510660" y="5730556"/>
            <a:ext cx="2601366" cy="2028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3255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直角三角形 6">
            <a:extLst>
              <a:ext uri="{FF2B5EF4-FFF2-40B4-BE49-F238E27FC236}">
                <a16:creationId xmlns:a16="http://schemas.microsoft.com/office/drawing/2014/main" id="{F1055AEB-CC60-4B92-B679-D99EE94E1CA7}"/>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9" name="矩形 8">
            <a:extLst>
              <a:ext uri="{FF2B5EF4-FFF2-40B4-BE49-F238E27FC236}">
                <a16:creationId xmlns:a16="http://schemas.microsoft.com/office/drawing/2014/main" id="{EBC5867C-4C3F-4921-94EF-7B2A03265529}"/>
              </a:ext>
            </a:extLst>
          </p:cNvPr>
          <p:cNvSpPr/>
          <p:nvPr/>
        </p:nvSpPr>
        <p:spPr>
          <a:xfrm>
            <a:off x="695326" y="241300"/>
            <a:ext cx="5695536"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B7084677-155F-4857-A920-6363EFB5DD96}"/>
              </a:ext>
            </a:extLst>
          </p:cNvPr>
          <p:cNvSpPr txBox="1"/>
          <p:nvPr/>
        </p:nvSpPr>
        <p:spPr>
          <a:xfrm>
            <a:off x="812800" y="286434"/>
            <a:ext cx="591599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动态异构区块链架构</a:t>
            </a:r>
          </a:p>
        </p:txBody>
      </p:sp>
      <p:pic>
        <p:nvPicPr>
          <p:cNvPr id="3" name="图片 2">
            <a:extLst>
              <a:ext uri="{FF2B5EF4-FFF2-40B4-BE49-F238E27FC236}">
                <a16:creationId xmlns:a16="http://schemas.microsoft.com/office/drawing/2014/main" id="{8930F759-D035-4638-A3C4-9C169C3617BD}"/>
              </a:ext>
            </a:extLst>
          </p:cNvPr>
          <p:cNvPicPr>
            <a:picLocks noChangeAspect="1"/>
          </p:cNvPicPr>
          <p:nvPr/>
        </p:nvPicPr>
        <p:blipFill>
          <a:blip r:embed="rId3"/>
          <a:stretch>
            <a:fillRect/>
          </a:stretch>
        </p:blipFill>
        <p:spPr>
          <a:xfrm>
            <a:off x="426972" y="1356437"/>
            <a:ext cx="1449705" cy="736599"/>
          </a:xfrm>
          <a:prstGeom prst="rect">
            <a:avLst/>
          </a:prstGeom>
        </p:spPr>
      </p:pic>
      <p:pic>
        <p:nvPicPr>
          <p:cNvPr id="12" name="图片 11">
            <a:extLst>
              <a:ext uri="{FF2B5EF4-FFF2-40B4-BE49-F238E27FC236}">
                <a16:creationId xmlns:a16="http://schemas.microsoft.com/office/drawing/2014/main" id="{F93E9B94-3152-4870-9684-E3C774F6C054}"/>
              </a:ext>
            </a:extLst>
          </p:cNvPr>
          <p:cNvPicPr>
            <a:picLocks noChangeAspect="1"/>
          </p:cNvPicPr>
          <p:nvPr/>
        </p:nvPicPr>
        <p:blipFill>
          <a:blip r:embed="rId3"/>
          <a:stretch>
            <a:fillRect/>
          </a:stretch>
        </p:blipFill>
        <p:spPr>
          <a:xfrm>
            <a:off x="430287" y="2542506"/>
            <a:ext cx="1449705" cy="736599"/>
          </a:xfrm>
          <a:prstGeom prst="rect">
            <a:avLst/>
          </a:prstGeom>
        </p:spPr>
      </p:pic>
      <p:pic>
        <p:nvPicPr>
          <p:cNvPr id="13" name="图片 12">
            <a:extLst>
              <a:ext uri="{FF2B5EF4-FFF2-40B4-BE49-F238E27FC236}">
                <a16:creationId xmlns:a16="http://schemas.microsoft.com/office/drawing/2014/main" id="{36E96C8B-A461-44A3-9089-984759B72037}"/>
              </a:ext>
            </a:extLst>
          </p:cNvPr>
          <p:cNvPicPr>
            <a:picLocks noChangeAspect="1"/>
          </p:cNvPicPr>
          <p:nvPr/>
        </p:nvPicPr>
        <p:blipFill>
          <a:blip r:embed="rId3"/>
          <a:stretch>
            <a:fillRect/>
          </a:stretch>
        </p:blipFill>
        <p:spPr>
          <a:xfrm>
            <a:off x="430287" y="4271911"/>
            <a:ext cx="1449705" cy="736599"/>
          </a:xfrm>
          <a:prstGeom prst="rect">
            <a:avLst/>
          </a:prstGeom>
        </p:spPr>
      </p:pic>
      <p:pic>
        <p:nvPicPr>
          <p:cNvPr id="14" name="图片 13">
            <a:extLst>
              <a:ext uri="{FF2B5EF4-FFF2-40B4-BE49-F238E27FC236}">
                <a16:creationId xmlns:a16="http://schemas.microsoft.com/office/drawing/2014/main" id="{2CF98FF5-4616-44F3-AAB4-7344A03DCE06}"/>
              </a:ext>
            </a:extLst>
          </p:cNvPr>
          <p:cNvPicPr>
            <a:picLocks noChangeAspect="1"/>
          </p:cNvPicPr>
          <p:nvPr/>
        </p:nvPicPr>
        <p:blipFill>
          <a:blip r:embed="rId3"/>
          <a:stretch>
            <a:fillRect/>
          </a:stretch>
        </p:blipFill>
        <p:spPr>
          <a:xfrm>
            <a:off x="433602" y="5457980"/>
            <a:ext cx="1449705" cy="736599"/>
          </a:xfrm>
          <a:prstGeom prst="rect">
            <a:avLst/>
          </a:prstGeom>
        </p:spPr>
      </p:pic>
      <p:sp>
        <p:nvSpPr>
          <p:cNvPr id="4" name="文本框 3">
            <a:extLst>
              <a:ext uri="{FF2B5EF4-FFF2-40B4-BE49-F238E27FC236}">
                <a16:creationId xmlns:a16="http://schemas.microsoft.com/office/drawing/2014/main" id="{9B21680A-1E10-4417-B592-B8639F0F35BB}"/>
              </a:ext>
            </a:extLst>
          </p:cNvPr>
          <p:cNvSpPr txBox="1"/>
          <p:nvPr/>
        </p:nvSpPr>
        <p:spPr>
          <a:xfrm>
            <a:off x="942974" y="3609882"/>
            <a:ext cx="677108" cy="787837"/>
          </a:xfrm>
          <a:prstGeom prst="rect">
            <a:avLst/>
          </a:prstGeom>
          <a:noFill/>
        </p:spPr>
        <p:txBody>
          <a:bodyPr vert="eaVert" wrap="square" rtlCol="0">
            <a:spAutoFit/>
          </a:bodyPr>
          <a:lstStyle/>
          <a:p>
            <a:r>
              <a:rPr lang="en-US" altLang="zh-CN" sz="3200" b="1" dirty="0">
                <a:solidFill>
                  <a:srgbClr val="0070C0"/>
                </a:solidFill>
                <a:latin typeface="微软雅黑" panose="020B0503020204020204" pitchFamily="34" charset="-122"/>
                <a:ea typeface="微软雅黑" panose="020B0503020204020204" pitchFamily="34" charset="-122"/>
              </a:rPr>
              <a:t>…</a:t>
            </a:r>
            <a:endParaRPr lang="zh-CN" altLang="en-US" sz="3200" b="1" dirty="0">
              <a:solidFill>
                <a:srgbClr val="0070C0"/>
              </a:solidFill>
              <a:latin typeface="微软雅黑" panose="020B0503020204020204" pitchFamily="34" charset="-122"/>
              <a:ea typeface="微软雅黑" panose="020B0503020204020204" pitchFamily="34" charset="-122"/>
            </a:endParaRPr>
          </a:p>
        </p:txBody>
      </p:sp>
      <p:sp>
        <p:nvSpPr>
          <p:cNvPr id="5" name="矩形 4">
            <a:extLst>
              <a:ext uri="{FF2B5EF4-FFF2-40B4-BE49-F238E27FC236}">
                <a16:creationId xmlns:a16="http://schemas.microsoft.com/office/drawing/2014/main" id="{CEBAFC8D-C9EF-4028-912F-D2C023528714}"/>
              </a:ext>
            </a:extLst>
          </p:cNvPr>
          <p:cNvSpPr/>
          <p:nvPr/>
        </p:nvSpPr>
        <p:spPr>
          <a:xfrm>
            <a:off x="3021501" y="1262271"/>
            <a:ext cx="1659835" cy="4996764"/>
          </a:xfrm>
          <a:prstGeom prst="rect">
            <a:avLst/>
          </a:prstGeom>
          <a:noFill/>
          <a:ln w="28575">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pic>
        <p:nvPicPr>
          <p:cNvPr id="6" name="图片 5">
            <a:extLst>
              <a:ext uri="{FF2B5EF4-FFF2-40B4-BE49-F238E27FC236}">
                <a16:creationId xmlns:a16="http://schemas.microsoft.com/office/drawing/2014/main" id="{47321C74-3AB5-4A2A-900A-355889311C2E}"/>
              </a:ext>
            </a:extLst>
          </p:cNvPr>
          <p:cNvPicPr>
            <a:picLocks noChangeAspect="1"/>
          </p:cNvPicPr>
          <p:nvPr/>
        </p:nvPicPr>
        <p:blipFill>
          <a:blip r:embed="rId4"/>
          <a:stretch>
            <a:fillRect/>
          </a:stretch>
        </p:blipFill>
        <p:spPr>
          <a:xfrm>
            <a:off x="3367600" y="1446672"/>
            <a:ext cx="851681" cy="729167"/>
          </a:xfrm>
          <a:prstGeom prst="rect">
            <a:avLst/>
          </a:prstGeom>
        </p:spPr>
      </p:pic>
      <p:pic>
        <p:nvPicPr>
          <p:cNvPr id="15" name="图片 14">
            <a:extLst>
              <a:ext uri="{FF2B5EF4-FFF2-40B4-BE49-F238E27FC236}">
                <a16:creationId xmlns:a16="http://schemas.microsoft.com/office/drawing/2014/main" id="{BE137E03-B763-48B4-A9F5-31042F01C50F}"/>
              </a:ext>
            </a:extLst>
          </p:cNvPr>
          <p:cNvPicPr>
            <a:picLocks noChangeAspect="1"/>
          </p:cNvPicPr>
          <p:nvPr/>
        </p:nvPicPr>
        <p:blipFill>
          <a:blip r:embed="rId5"/>
          <a:stretch>
            <a:fillRect/>
          </a:stretch>
        </p:blipFill>
        <p:spPr>
          <a:xfrm>
            <a:off x="3367599" y="2559877"/>
            <a:ext cx="851681" cy="729167"/>
          </a:xfrm>
          <a:prstGeom prst="rect">
            <a:avLst/>
          </a:prstGeom>
        </p:spPr>
      </p:pic>
      <p:pic>
        <p:nvPicPr>
          <p:cNvPr id="16" name="图片 15">
            <a:extLst>
              <a:ext uri="{FF2B5EF4-FFF2-40B4-BE49-F238E27FC236}">
                <a16:creationId xmlns:a16="http://schemas.microsoft.com/office/drawing/2014/main" id="{B5BCD674-C73D-43A2-8137-634C27C0D20A}"/>
              </a:ext>
            </a:extLst>
          </p:cNvPr>
          <p:cNvPicPr>
            <a:picLocks noChangeAspect="1"/>
          </p:cNvPicPr>
          <p:nvPr/>
        </p:nvPicPr>
        <p:blipFill>
          <a:blip r:embed="rId6"/>
          <a:stretch>
            <a:fillRect/>
          </a:stretch>
        </p:blipFill>
        <p:spPr>
          <a:xfrm>
            <a:off x="3367599" y="4215140"/>
            <a:ext cx="851681" cy="729167"/>
          </a:xfrm>
          <a:prstGeom prst="rect">
            <a:avLst/>
          </a:prstGeom>
        </p:spPr>
      </p:pic>
      <p:pic>
        <p:nvPicPr>
          <p:cNvPr id="17" name="图片 16">
            <a:extLst>
              <a:ext uri="{FF2B5EF4-FFF2-40B4-BE49-F238E27FC236}">
                <a16:creationId xmlns:a16="http://schemas.microsoft.com/office/drawing/2014/main" id="{50B65C12-AF57-46E7-A8DD-07DDCD2B0483}"/>
              </a:ext>
            </a:extLst>
          </p:cNvPr>
          <p:cNvPicPr>
            <a:picLocks noChangeAspect="1"/>
          </p:cNvPicPr>
          <p:nvPr/>
        </p:nvPicPr>
        <p:blipFill>
          <a:blip r:embed="rId6"/>
          <a:stretch>
            <a:fillRect/>
          </a:stretch>
        </p:blipFill>
        <p:spPr>
          <a:xfrm>
            <a:off x="3367599" y="5397643"/>
            <a:ext cx="851681" cy="729167"/>
          </a:xfrm>
          <a:prstGeom prst="rect">
            <a:avLst/>
          </a:prstGeom>
        </p:spPr>
      </p:pic>
      <p:sp>
        <p:nvSpPr>
          <p:cNvPr id="18" name="矩形 17">
            <a:extLst>
              <a:ext uri="{FF2B5EF4-FFF2-40B4-BE49-F238E27FC236}">
                <a16:creationId xmlns:a16="http://schemas.microsoft.com/office/drawing/2014/main" id="{D8176B27-0123-4879-8786-9C85039927B6}"/>
              </a:ext>
            </a:extLst>
          </p:cNvPr>
          <p:cNvSpPr/>
          <p:nvPr/>
        </p:nvSpPr>
        <p:spPr>
          <a:xfrm>
            <a:off x="6066184" y="1265586"/>
            <a:ext cx="1510737" cy="4996764"/>
          </a:xfrm>
          <a:prstGeom prst="rect">
            <a:avLst/>
          </a:prstGeom>
          <a:noFill/>
          <a:ln w="28575">
            <a:solidFill>
              <a:schemeClr val="tx1">
                <a:lumMod val="95000"/>
                <a:lumOff val="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noFill/>
            </a:endParaRPr>
          </a:p>
        </p:txBody>
      </p:sp>
      <p:pic>
        <p:nvPicPr>
          <p:cNvPr id="19" name="图片 18">
            <a:extLst>
              <a:ext uri="{FF2B5EF4-FFF2-40B4-BE49-F238E27FC236}">
                <a16:creationId xmlns:a16="http://schemas.microsoft.com/office/drawing/2014/main" id="{C45B1682-DB61-4AD1-BEC7-A3E39207B09A}"/>
              </a:ext>
            </a:extLst>
          </p:cNvPr>
          <p:cNvPicPr>
            <a:picLocks noChangeAspect="1"/>
          </p:cNvPicPr>
          <p:nvPr/>
        </p:nvPicPr>
        <p:blipFill>
          <a:blip r:embed="rId7"/>
          <a:stretch>
            <a:fillRect/>
          </a:stretch>
        </p:blipFill>
        <p:spPr>
          <a:xfrm>
            <a:off x="6510768" y="1465767"/>
            <a:ext cx="631519" cy="869167"/>
          </a:xfrm>
          <a:prstGeom prst="rect">
            <a:avLst/>
          </a:prstGeom>
        </p:spPr>
      </p:pic>
      <p:pic>
        <p:nvPicPr>
          <p:cNvPr id="20" name="图片 19">
            <a:extLst>
              <a:ext uri="{FF2B5EF4-FFF2-40B4-BE49-F238E27FC236}">
                <a16:creationId xmlns:a16="http://schemas.microsoft.com/office/drawing/2014/main" id="{2B360E33-EE66-4A9B-9FCA-24CA24AE2A00}"/>
              </a:ext>
            </a:extLst>
          </p:cNvPr>
          <p:cNvPicPr>
            <a:picLocks noChangeAspect="1"/>
          </p:cNvPicPr>
          <p:nvPr/>
        </p:nvPicPr>
        <p:blipFill>
          <a:blip r:embed="rId7"/>
          <a:stretch>
            <a:fillRect/>
          </a:stretch>
        </p:blipFill>
        <p:spPr>
          <a:xfrm>
            <a:off x="6510767" y="3121969"/>
            <a:ext cx="631519" cy="869167"/>
          </a:xfrm>
          <a:prstGeom prst="rect">
            <a:avLst/>
          </a:prstGeom>
        </p:spPr>
      </p:pic>
      <p:pic>
        <p:nvPicPr>
          <p:cNvPr id="21" name="图片 20">
            <a:extLst>
              <a:ext uri="{FF2B5EF4-FFF2-40B4-BE49-F238E27FC236}">
                <a16:creationId xmlns:a16="http://schemas.microsoft.com/office/drawing/2014/main" id="{F413913C-4A4C-41E0-8A00-E10B731D27FD}"/>
              </a:ext>
            </a:extLst>
          </p:cNvPr>
          <p:cNvPicPr>
            <a:picLocks noChangeAspect="1"/>
          </p:cNvPicPr>
          <p:nvPr/>
        </p:nvPicPr>
        <p:blipFill>
          <a:blip r:embed="rId7"/>
          <a:stretch>
            <a:fillRect/>
          </a:stretch>
        </p:blipFill>
        <p:spPr>
          <a:xfrm>
            <a:off x="6510767" y="5295972"/>
            <a:ext cx="631519" cy="869167"/>
          </a:xfrm>
          <a:prstGeom prst="rect">
            <a:avLst/>
          </a:prstGeom>
        </p:spPr>
      </p:pic>
      <p:sp>
        <p:nvSpPr>
          <p:cNvPr id="22" name="矩形: 圆角 21">
            <a:extLst>
              <a:ext uri="{FF2B5EF4-FFF2-40B4-BE49-F238E27FC236}">
                <a16:creationId xmlns:a16="http://schemas.microsoft.com/office/drawing/2014/main" id="{1820A6F7-6FE1-48AE-8CDA-6FC7A7E02AA4}"/>
              </a:ext>
            </a:extLst>
          </p:cNvPr>
          <p:cNvSpPr/>
          <p:nvPr/>
        </p:nvSpPr>
        <p:spPr>
          <a:xfrm>
            <a:off x="8259421" y="1262272"/>
            <a:ext cx="1659835" cy="4996763"/>
          </a:xfrm>
          <a:prstGeom prst="roundRect">
            <a:avLst/>
          </a:prstGeom>
          <a:no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圆角 22">
            <a:extLst>
              <a:ext uri="{FF2B5EF4-FFF2-40B4-BE49-F238E27FC236}">
                <a16:creationId xmlns:a16="http://schemas.microsoft.com/office/drawing/2014/main" id="{3FDCCB04-7DF0-4B2C-B92D-2AD5A53A6C19}"/>
              </a:ext>
            </a:extLst>
          </p:cNvPr>
          <p:cNvSpPr/>
          <p:nvPr/>
        </p:nvSpPr>
        <p:spPr>
          <a:xfrm>
            <a:off x="8557596" y="1500811"/>
            <a:ext cx="1093304" cy="19599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多模表决通过</a:t>
            </a:r>
          </a:p>
        </p:txBody>
      </p:sp>
      <p:sp>
        <p:nvSpPr>
          <p:cNvPr id="24" name="矩形: 圆角 23">
            <a:extLst>
              <a:ext uri="{FF2B5EF4-FFF2-40B4-BE49-F238E27FC236}">
                <a16:creationId xmlns:a16="http://schemas.microsoft.com/office/drawing/2014/main" id="{28B8729E-7470-48CE-8D1E-70242B257B6A}"/>
              </a:ext>
            </a:extLst>
          </p:cNvPr>
          <p:cNvSpPr/>
          <p:nvPr/>
        </p:nvSpPr>
        <p:spPr>
          <a:xfrm>
            <a:off x="8557596" y="4017739"/>
            <a:ext cx="1093304" cy="19599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800" b="1" dirty="0">
                <a:latin typeface="微软雅黑" panose="020B0503020204020204" pitchFamily="34" charset="-122"/>
                <a:ea typeface="微软雅黑" panose="020B0503020204020204" pitchFamily="34" charset="-122"/>
              </a:rPr>
              <a:t>多模表决不</a:t>
            </a:r>
            <a:endParaRPr lang="en-US" altLang="zh-CN" sz="2800" b="1" dirty="0">
              <a:latin typeface="微软雅黑" panose="020B0503020204020204" pitchFamily="34" charset="-122"/>
              <a:ea typeface="微软雅黑" panose="020B0503020204020204" pitchFamily="34" charset="-122"/>
            </a:endParaRPr>
          </a:p>
          <a:p>
            <a:pPr algn="ctr"/>
            <a:r>
              <a:rPr lang="zh-CN" altLang="en-US" sz="2800" b="1" dirty="0">
                <a:latin typeface="微软雅黑" panose="020B0503020204020204" pitchFamily="34" charset="-122"/>
                <a:ea typeface="微软雅黑" panose="020B0503020204020204" pitchFamily="34" charset="-122"/>
              </a:rPr>
              <a:t>通过</a:t>
            </a:r>
          </a:p>
        </p:txBody>
      </p:sp>
      <p:sp>
        <p:nvSpPr>
          <p:cNvPr id="25" name="矩形 24">
            <a:extLst>
              <a:ext uri="{FF2B5EF4-FFF2-40B4-BE49-F238E27FC236}">
                <a16:creationId xmlns:a16="http://schemas.microsoft.com/office/drawing/2014/main" id="{CB00EDF3-A1E8-463E-A11B-A2048003C8F1}"/>
              </a:ext>
            </a:extLst>
          </p:cNvPr>
          <p:cNvSpPr/>
          <p:nvPr/>
        </p:nvSpPr>
        <p:spPr>
          <a:xfrm>
            <a:off x="10613750" y="2175839"/>
            <a:ext cx="1222513" cy="666753"/>
          </a:xfrm>
          <a:prstGeom prst="rect">
            <a:avLst/>
          </a:prstGeom>
          <a:solidFill>
            <a:srgbClr val="00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latin typeface="微软雅黑" panose="020B0503020204020204" pitchFamily="34" charset="-122"/>
                <a:ea typeface="微软雅黑" panose="020B0503020204020204" pitchFamily="34" charset="-122"/>
              </a:rPr>
              <a:t>形成区块</a:t>
            </a:r>
          </a:p>
        </p:txBody>
      </p:sp>
      <p:sp>
        <p:nvSpPr>
          <p:cNvPr id="26" name="矩形 25">
            <a:extLst>
              <a:ext uri="{FF2B5EF4-FFF2-40B4-BE49-F238E27FC236}">
                <a16:creationId xmlns:a16="http://schemas.microsoft.com/office/drawing/2014/main" id="{56D2F56C-2179-4605-86D4-FE97CCD554AA}"/>
              </a:ext>
            </a:extLst>
          </p:cNvPr>
          <p:cNvSpPr/>
          <p:nvPr/>
        </p:nvSpPr>
        <p:spPr>
          <a:xfrm>
            <a:off x="10613750" y="4642273"/>
            <a:ext cx="1222513" cy="666753"/>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b="1" dirty="0">
                <a:solidFill>
                  <a:schemeClr val="tx1"/>
                </a:solidFill>
                <a:latin typeface="微软雅黑" panose="020B0503020204020204" pitchFamily="34" charset="-122"/>
                <a:ea typeface="微软雅黑" panose="020B0503020204020204" pitchFamily="34" charset="-122"/>
              </a:rPr>
              <a:t>丢弃区块</a:t>
            </a:r>
          </a:p>
        </p:txBody>
      </p:sp>
      <p:sp>
        <p:nvSpPr>
          <p:cNvPr id="27" name="箭头: 右 26">
            <a:extLst>
              <a:ext uri="{FF2B5EF4-FFF2-40B4-BE49-F238E27FC236}">
                <a16:creationId xmlns:a16="http://schemas.microsoft.com/office/drawing/2014/main" id="{7D82A93A-4C3A-4E7B-9C97-B1B5E4C07048}"/>
              </a:ext>
            </a:extLst>
          </p:cNvPr>
          <p:cNvSpPr/>
          <p:nvPr/>
        </p:nvSpPr>
        <p:spPr>
          <a:xfrm>
            <a:off x="9919256" y="2480804"/>
            <a:ext cx="694494" cy="17294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箭头: 右 27">
            <a:extLst>
              <a:ext uri="{FF2B5EF4-FFF2-40B4-BE49-F238E27FC236}">
                <a16:creationId xmlns:a16="http://schemas.microsoft.com/office/drawing/2014/main" id="{FB7CA56F-FEFC-4212-B599-9C483F5A4DF3}"/>
              </a:ext>
            </a:extLst>
          </p:cNvPr>
          <p:cNvSpPr/>
          <p:nvPr/>
        </p:nvSpPr>
        <p:spPr>
          <a:xfrm>
            <a:off x="9932510" y="4899322"/>
            <a:ext cx="694494" cy="172944"/>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a:extLst>
              <a:ext uri="{FF2B5EF4-FFF2-40B4-BE49-F238E27FC236}">
                <a16:creationId xmlns:a16="http://schemas.microsoft.com/office/drawing/2014/main" id="{5BBF67E9-0D5E-45EC-9CC3-EF5BD19F3866}"/>
              </a:ext>
            </a:extLst>
          </p:cNvPr>
          <p:cNvSpPr txBox="1"/>
          <p:nvPr/>
        </p:nvSpPr>
        <p:spPr>
          <a:xfrm>
            <a:off x="437325" y="6301408"/>
            <a:ext cx="1371600"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普通客户端</a:t>
            </a:r>
          </a:p>
        </p:txBody>
      </p:sp>
      <p:sp>
        <p:nvSpPr>
          <p:cNvPr id="30" name="文本框 29">
            <a:extLst>
              <a:ext uri="{FF2B5EF4-FFF2-40B4-BE49-F238E27FC236}">
                <a16:creationId xmlns:a16="http://schemas.microsoft.com/office/drawing/2014/main" id="{353E41FA-B541-4E73-874C-3428C99D1EAF}"/>
              </a:ext>
            </a:extLst>
          </p:cNvPr>
          <p:cNvSpPr txBox="1"/>
          <p:nvPr/>
        </p:nvSpPr>
        <p:spPr>
          <a:xfrm>
            <a:off x="3550336" y="3613197"/>
            <a:ext cx="677108" cy="787837"/>
          </a:xfrm>
          <a:prstGeom prst="rect">
            <a:avLst/>
          </a:prstGeom>
          <a:noFill/>
        </p:spPr>
        <p:txBody>
          <a:bodyPr vert="eaVert" wrap="square" rtlCol="0">
            <a:spAutoFit/>
          </a:bodyPr>
          <a:lstStyle/>
          <a:p>
            <a:r>
              <a:rPr lang="en-US" altLang="zh-CN" sz="3200" b="1" dirty="0">
                <a:solidFill>
                  <a:srgbClr val="00B050"/>
                </a:solidFill>
                <a:latin typeface="微软雅黑" panose="020B0503020204020204" pitchFamily="34" charset="-122"/>
                <a:ea typeface="微软雅黑" panose="020B0503020204020204" pitchFamily="34" charset="-122"/>
              </a:rPr>
              <a:t>…</a:t>
            </a:r>
            <a:endParaRPr lang="zh-CN" altLang="en-US" sz="3200" b="1" dirty="0">
              <a:solidFill>
                <a:srgbClr val="00B050"/>
              </a:solidFill>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52483F18-C333-4259-B66F-5681F859441C}"/>
              </a:ext>
            </a:extLst>
          </p:cNvPr>
          <p:cNvSpPr txBox="1"/>
          <p:nvPr/>
        </p:nvSpPr>
        <p:spPr>
          <a:xfrm>
            <a:off x="6621519" y="4418261"/>
            <a:ext cx="677108" cy="787837"/>
          </a:xfrm>
          <a:prstGeom prst="rect">
            <a:avLst/>
          </a:prstGeom>
          <a:noFill/>
        </p:spPr>
        <p:txBody>
          <a:bodyPr vert="eaVert" wrap="square" rtlCol="0">
            <a:spAutoFit/>
          </a:bodyPr>
          <a:lstStyle/>
          <a:p>
            <a:r>
              <a:rPr lang="en-US" altLang="zh-CN" sz="3200" b="1" dirty="0">
                <a:solidFill>
                  <a:srgbClr val="FF0000"/>
                </a:solidFill>
                <a:latin typeface="微软雅黑" panose="020B0503020204020204" pitchFamily="34" charset="-122"/>
                <a:ea typeface="微软雅黑" panose="020B0503020204020204" pitchFamily="34" charset="-122"/>
              </a:rPr>
              <a:t>…</a:t>
            </a:r>
            <a:endParaRPr lang="zh-CN" altLang="en-US" sz="3200" b="1" dirty="0">
              <a:solidFill>
                <a:srgbClr val="FF0000"/>
              </a:solidFill>
              <a:latin typeface="微软雅黑" panose="020B0503020204020204" pitchFamily="34" charset="-122"/>
              <a:ea typeface="微软雅黑" panose="020B0503020204020204" pitchFamily="34" charset="-122"/>
            </a:endParaRPr>
          </a:p>
        </p:txBody>
      </p:sp>
      <p:cxnSp>
        <p:nvCxnSpPr>
          <p:cNvPr id="41" name="直接箭头连接符 40">
            <a:extLst>
              <a:ext uri="{FF2B5EF4-FFF2-40B4-BE49-F238E27FC236}">
                <a16:creationId xmlns:a16="http://schemas.microsoft.com/office/drawing/2014/main" id="{75511929-F192-4488-A675-D670FD49C3B1}"/>
              </a:ext>
            </a:extLst>
          </p:cNvPr>
          <p:cNvCxnSpPr/>
          <p:nvPr/>
        </p:nvCxnSpPr>
        <p:spPr>
          <a:xfrm>
            <a:off x="1898376" y="1719470"/>
            <a:ext cx="105354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a:extLst>
              <a:ext uri="{FF2B5EF4-FFF2-40B4-BE49-F238E27FC236}">
                <a16:creationId xmlns:a16="http://schemas.microsoft.com/office/drawing/2014/main" id="{290DCBFD-CDE8-409B-966E-EE3A8C9B2C14}"/>
              </a:ext>
            </a:extLst>
          </p:cNvPr>
          <p:cNvCxnSpPr/>
          <p:nvPr/>
        </p:nvCxnSpPr>
        <p:spPr>
          <a:xfrm>
            <a:off x="1883307" y="2924460"/>
            <a:ext cx="105354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接箭头连接符 42">
            <a:extLst>
              <a:ext uri="{FF2B5EF4-FFF2-40B4-BE49-F238E27FC236}">
                <a16:creationId xmlns:a16="http://schemas.microsoft.com/office/drawing/2014/main" id="{DC6573E3-1631-43EA-9996-D1C8BA981D47}"/>
              </a:ext>
            </a:extLst>
          </p:cNvPr>
          <p:cNvCxnSpPr/>
          <p:nvPr/>
        </p:nvCxnSpPr>
        <p:spPr>
          <a:xfrm>
            <a:off x="1898376" y="4640210"/>
            <a:ext cx="105354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43">
            <a:extLst>
              <a:ext uri="{FF2B5EF4-FFF2-40B4-BE49-F238E27FC236}">
                <a16:creationId xmlns:a16="http://schemas.microsoft.com/office/drawing/2014/main" id="{825AAA6D-9ED5-453E-9074-56452DBF9A2E}"/>
              </a:ext>
            </a:extLst>
          </p:cNvPr>
          <p:cNvCxnSpPr/>
          <p:nvPr/>
        </p:nvCxnSpPr>
        <p:spPr>
          <a:xfrm>
            <a:off x="1898376" y="5826279"/>
            <a:ext cx="105354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接箭头连接符 44">
            <a:extLst>
              <a:ext uri="{FF2B5EF4-FFF2-40B4-BE49-F238E27FC236}">
                <a16:creationId xmlns:a16="http://schemas.microsoft.com/office/drawing/2014/main" id="{FD3023D8-830F-43B3-998B-949B716FFD31}"/>
              </a:ext>
            </a:extLst>
          </p:cNvPr>
          <p:cNvCxnSpPr>
            <a:cxnSpLocks/>
          </p:cNvCxnSpPr>
          <p:nvPr/>
        </p:nvCxnSpPr>
        <p:spPr>
          <a:xfrm>
            <a:off x="4701214" y="1822175"/>
            <a:ext cx="1311963" cy="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6" name="文本框 45">
            <a:extLst>
              <a:ext uri="{FF2B5EF4-FFF2-40B4-BE49-F238E27FC236}">
                <a16:creationId xmlns:a16="http://schemas.microsoft.com/office/drawing/2014/main" id="{61624FB1-CD94-43AA-850D-34D2D2575323}"/>
              </a:ext>
            </a:extLst>
          </p:cNvPr>
          <p:cNvSpPr txBox="1"/>
          <p:nvPr/>
        </p:nvSpPr>
        <p:spPr>
          <a:xfrm>
            <a:off x="3173898" y="6304722"/>
            <a:ext cx="1371600"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待选表决体</a:t>
            </a:r>
          </a:p>
        </p:txBody>
      </p:sp>
      <p:sp>
        <p:nvSpPr>
          <p:cNvPr id="47" name="文本框 46">
            <a:extLst>
              <a:ext uri="{FF2B5EF4-FFF2-40B4-BE49-F238E27FC236}">
                <a16:creationId xmlns:a16="http://schemas.microsoft.com/office/drawing/2014/main" id="{C50071E7-BFC1-47EC-9C1E-57E034030399}"/>
              </a:ext>
            </a:extLst>
          </p:cNvPr>
          <p:cNvSpPr txBox="1"/>
          <p:nvPr/>
        </p:nvSpPr>
        <p:spPr>
          <a:xfrm>
            <a:off x="6145687" y="6304723"/>
            <a:ext cx="1371600" cy="369332"/>
          </a:xfrm>
          <a:prstGeom prst="rect">
            <a:avLst/>
          </a:prstGeom>
          <a:noFill/>
        </p:spPr>
        <p:txBody>
          <a:bodyPr wrap="square" rtlCol="0">
            <a:spAutoFit/>
          </a:bodyPr>
          <a:lstStyle/>
          <a:p>
            <a:r>
              <a:rPr lang="zh-CN" altLang="en-US" b="1" dirty="0">
                <a:latin typeface="微软雅黑" panose="020B0503020204020204" pitchFamily="34" charset="-122"/>
                <a:ea typeface="微软雅黑" panose="020B0503020204020204" pitchFamily="34" charset="-122"/>
              </a:rPr>
              <a:t>异构表决体</a:t>
            </a:r>
          </a:p>
        </p:txBody>
      </p:sp>
      <p:cxnSp>
        <p:nvCxnSpPr>
          <p:cNvPr id="49" name="直接箭头连接符 48">
            <a:extLst>
              <a:ext uri="{FF2B5EF4-FFF2-40B4-BE49-F238E27FC236}">
                <a16:creationId xmlns:a16="http://schemas.microsoft.com/office/drawing/2014/main" id="{5217C7E5-785F-4D1A-B75F-27DD02E1A774}"/>
              </a:ext>
            </a:extLst>
          </p:cNvPr>
          <p:cNvCxnSpPr>
            <a:cxnSpLocks/>
          </p:cNvCxnSpPr>
          <p:nvPr/>
        </p:nvCxnSpPr>
        <p:spPr>
          <a:xfrm>
            <a:off x="4714468" y="2968489"/>
            <a:ext cx="1311963" cy="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0" name="直接箭头连接符 49">
            <a:extLst>
              <a:ext uri="{FF2B5EF4-FFF2-40B4-BE49-F238E27FC236}">
                <a16:creationId xmlns:a16="http://schemas.microsoft.com/office/drawing/2014/main" id="{B8EA011C-9166-44A0-AFAF-5CE8F80B5A6E}"/>
              </a:ext>
            </a:extLst>
          </p:cNvPr>
          <p:cNvCxnSpPr>
            <a:cxnSpLocks/>
          </p:cNvCxnSpPr>
          <p:nvPr/>
        </p:nvCxnSpPr>
        <p:spPr>
          <a:xfrm>
            <a:off x="4684650" y="4618380"/>
            <a:ext cx="1311963" cy="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1" name="直接箭头连接符 50">
            <a:extLst>
              <a:ext uri="{FF2B5EF4-FFF2-40B4-BE49-F238E27FC236}">
                <a16:creationId xmlns:a16="http://schemas.microsoft.com/office/drawing/2014/main" id="{2B42219F-B408-4E81-92F8-DD13A27FDDE8}"/>
              </a:ext>
            </a:extLst>
          </p:cNvPr>
          <p:cNvCxnSpPr>
            <a:cxnSpLocks/>
          </p:cNvCxnSpPr>
          <p:nvPr/>
        </p:nvCxnSpPr>
        <p:spPr>
          <a:xfrm>
            <a:off x="4704529" y="5741496"/>
            <a:ext cx="1311963" cy="0"/>
          </a:xfrm>
          <a:prstGeom prst="straightConnector1">
            <a:avLst/>
          </a:prstGeom>
          <a:ln w="2857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a:extLst>
              <a:ext uri="{FF2B5EF4-FFF2-40B4-BE49-F238E27FC236}">
                <a16:creationId xmlns:a16="http://schemas.microsoft.com/office/drawing/2014/main" id="{E5EDF009-1FFD-4EC3-8C02-47F07DFFB334}"/>
              </a:ext>
            </a:extLst>
          </p:cNvPr>
          <p:cNvCxnSpPr/>
          <p:nvPr/>
        </p:nvCxnSpPr>
        <p:spPr>
          <a:xfrm>
            <a:off x="714375" y="0"/>
            <a:ext cx="2099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a:extLst>
              <a:ext uri="{FF2B5EF4-FFF2-40B4-BE49-F238E27FC236}">
                <a16:creationId xmlns:a16="http://schemas.microsoft.com/office/drawing/2014/main" id="{082E1FF8-3683-4696-9956-023192058ED3}"/>
              </a:ext>
            </a:extLst>
          </p:cNvPr>
          <p:cNvCxnSpPr/>
          <p:nvPr/>
        </p:nvCxnSpPr>
        <p:spPr>
          <a:xfrm>
            <a:off x="7576921" y="1997765"/>
            <a:ext cx="682500" cy="75537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接箭头连接符 56">
            <a:extLst>
              <a:ext uri="{FF2B5EF4-FFF2-40B4-BE49-F238E27FC236}">
                <a16:creationId xmlns:a16="http://schemas.microsoft.com/office/drawing/2014/main" id="{D548A3F4-67C3-40C2-80D2-42723AAAFF5A}"/>
              </a:ext>
            </a:extLst>
          </p:cNvPr>
          <p:cNvCxnSpPr/>
          <p:nvPr/>
        </p:nvCxnSpPr>
        <p:spPr>
          <a:xfrm>
            <a:off x="7576921" y="3609882"/>
            <a:ext cx="6825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直接箭头连接符 58">
            <a:extLst>
              <a:ext uri="{FF2B5EF4-FFF2-40B4-BE49-F238E27FC236}">
                <a16:creationId xmlns:a16="http://schemas.microsoft.com/office/drawing/2014/main" id="{E607165D-0CB5-4D17-9DBC-4A0F7127D620}"/>
              </a:ext>
            </a:extLst>
          </p:cNvPr>
          <p:cNvCxnSpPr/>
          <p:nvPr/>
        </p:nvCxnSpPr>
        <p:spPr>
          <a:xfrm flipV="1">
            <a:off x="7576921" y="5072266"/>
            <a:ext cx="682500" cy="66923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文本框 59">
            <a:extLst>
              <a:ext uri="{FF2B5EF4-FFF2-40B4-BE49-F238E27FC236}">
                <a16:creationId xmlns:a16="http://schemas.microsoft.com/office/drawing/2014/main" id="{973C7FDA-F5D9-401B-87C1-A9080EF6656F}"/>
              </a:ext>
            </a:extLst>
          </p:cNvPr>
          <p:cNvSpPr txBox="1"/>
          <p:nvPr/>
        </p:nvSpPr>
        <p:spPr>
          <a:xfrm>
            <a:off x="2017647" y="1262271"/>
            <a:ext cx="887898"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消息</a:t>
            </a:r>
          </a:p>
        </p:txBody>
      </p:sp>
      <p:sp>
        <p:nvSpPr>
          <p:cNvPr id="61" name="文本框 60">
            <a:extLst>
              <a:ext uri="{FF2B5EF4-FFF2-40B4-BE49-F238E27FC236}">
                <a16:creationId xmlns:a16="http://schemas.microsoft.com/office/drawing/2014/main" id="{F5D04F89-68C0-4499-A65D-1E51E399751B}"/>
              </a:ext>
            </a:extLst>
          </p:cNvPr>
          <p:cNvSpPr txBox="1"/>
          <p:nvPr/>
        </p:nvSpPr>
        <p:spPr>
          <a:xfrm>
            <a:off x="2011023" y="2498037"/>
            <a:ext cx="887898"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消息</a:t>
            </a:r>
          </a:p>
        </p:txBody>
      </p:sp>
      <p:sp>
        <p:nvSpPr>
          <p:cNvPr id="62" name="文本框 61">
            <a:extLst>
              <a:ext uri="{FF2B5EF4-FFF2-40B4-BE49-F238E27FC236}">
                <a16:creationId xmlns:a16="http://schemas.microsoft.com/office/drawing/2014/main" id="{7F5F063E-BC13-40CB-93D8-F8CB80C05F7B}"/>
              </a:ext>
            </a:extLst>
          </p:cNvPr>
          <p:cNvSpPr txBox="1"/>
          <p:nvPr/>
        </p:nvSpPr>
        <p:spPr>
          <a:xfrm>
            <a:off x="2020962" y="4197621"/>
            <a:ext cx="887898"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消息</a:t>
            </a:r>
          </a:p>
        </p:txBody>
      </p:sp>
      <p:sp>
        <p:nvSpPr>
          <p:cNvPr id="63" name="文本框 62">
            <a:extLst>
              <a:ext uri="{FF2B5EF4-FFF2-40B4-BE49-F238E27FC236}">
                <a16:creationId xmlns:a16="http://schemas.microsoft.com/office/drawing/2014/main" id="{41D5FF0F-580D-4258-BE4E-A837B875212C}"/>
              </a:ext>
            </a:extLst>
          </p:cNvPr>
          <p:cNvSpPr txBox="1"/>
          <p:nvPr/>
        </p:nvSpPr>
        <p:spPr>
          <a:xfrm>
            <a:off x="2030901" y="5410194"/>
            <a:ext cx="887898" cy="461665"/>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消息</a:t>
            </a:r>
          </a:p>
        </p:txBody>
      </p:sp>
      <p:sp>
        <p:nvSpPr>
          <p:cNvPr id="64" name="文本框 63">
            <a:extLst>
              <a:ext uri="{FF2B5EF4-FFF2-40B4-BE49-F238E27FC236}">
                <a16:creationId xmlns:a16="http://schemas.microsoft.com/office/drawing/2014/main" id="{9BE814DB-907B-4352-A367-DAFEB704D976}"/>
              </a:ext>
            </a:extLst>
          </p:cNvPr>
          <p:cNvSpPr txBox="1"/>
          <p:nvPr/>
        </p:nvSpPr>
        <p:spPr>
          <a:xfrm>
            <a:off x="4780726" y="1414671"/>
            <a:ext cx="1295399" cy="40011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动态随机</a:t>
            </a:r>
          </a:p>
        </p:txBody>
      </p:sp>
      <p:sp>
        <p:nvSpPr>
          <p:cNvPr id="65" name="文本框 64">
            <a:extLst>
              <a:ext uri="{FF2B5EF4-FFF2-40B4-BE49-F238E27FC236}">
                <a16:creationId xmlns:a16="http://schemas.microsoft.com/office/drawing/2014/main" id="{13194867-6E97-4D59-BECB-EF8AC8CE500B}"/>
              </a:ext>
            </a:extLst>
          </p:cNvPr>
          <p:cNvSpPr txBox="1"/>
          <p:nvPr/>
        </p:nvSpPr>
        <p:spPr>
          <a:xfrm>
            <a:off x="4784040" y="2570922"/>
            <a:ext cx="1295399" cy="40011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动态随机</a:t>
            </a:r>
          </a:p>
        </p:txBody>
      </p:sp>
      <p:sp>
        <p:nvSpPr>
          <p:cNvPr id="66" name="文本框 65">
            <a:extLst>
              <a:ext uri="{FF2B5EF4-FFF2-40B4-BE49-F238E27FC236}">
                <a16:creationId xmlns:a16="http://schemas.microsoft.com/office/drawing/2014/main" id="{121A4037-7508-43BF-95F6-B4A6B1B10A94}"/>
              </a:ext>
            </a:extLst>
          </p:cNvPr>
          <p:cNvSpPr txBox="1"/>
          <p:nvPr/>
        </p:nvSpPr>
        <p:spPr>
          <a:xfrm>
            <a:off x="4784041" y="4250631"/>
            <a:ext cx="1295399" cy="40011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动态随机</a:t>
            </a:r>
          </a:p>
        </p:txBody>
      </p:sp>
      <p:sp>
        <p:nvSpPr>
          <p:cNvPr id="67" name="文本框 66">
            <a:extLst>
              <a:ext uri="{FF2B5EF4-FFF2-40B4-BE49-F238E27FC236}">
                <a16:creationId xmlns:a16="http://schemas.microsoft.com/office/drawing/2014/main" id="{56F69BDD-B924-4551-B180-B217AA3E6C5C}"/>
              </a:ext>
            </a:extLst>
          </p:cNvPr>
          <p:cNvSpPr txBox="1"/>
          <p:nvPr/>
        </p:nvSpPr>
        <p:spPr>
          <a:xfrm>
            <a:off x="4784041" y="5383690"/>
            <a:ext cx="1295399" cy="400110"/>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动态随机</a:t>
            </a:r>
          </a:p>
        </p:txBody>
      </p:sp>
    </p:spTree>
    <p:extLst>
      <p:ext uri="{BB962C8B-B14F-4D97-AF65-F5344CB8AC3E}">
        <p14:creationId xmlns:p14="http://schemas.microsoft.com/office/powerpoint/2010/main" val="85077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3709503"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709504"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信息系统定义</a:t>
            </a:r>
          </a:p>
        </p:txBody>
      </p:sp>
      <p:sp>
        <p:nvSpPr>
          <p:cNvPr id="2" name="矩形 1">
            <a:extLst>
              <a:ext uri="{FF2B5EF4-FFF2-40B4-BE49-F238E27FC236}">
                <a16:creationId xmlns:a16="http://schemas.microsoft.com/office/drawing/2014/main" id="{1171A6D3-ED6C-4D25-8B82-5797E4064F19}"/>
              </a:ext>
            </a:extLst>
          </p:cNvPr>
          <p:cNvSpPr/>
          <p:nvPr/>
        </p:nvSpPr>
        <p:spPr>
          <a:xfrm>
            <a:off x="366091" y="2127528"/>
            <a:ext cx="11825909" cy="2753574"/>
          </a:xfrm>
          <a:prstGeom prst="rect">
            <a:avLst/>
          </a:prstGeom>
        </p:spPr>
        <p:txBody>
          <a:bodyPr wrap="square">
            <a:spAutoFit/>
          </a:bodyPr>
          <a:lstStyle/>
          <a:p>
            <a:pPr>
              <a:lnSpc>
                <a:spcPct val="150000"/>
              </a:lnSpc>
            </a:pPr>
            <a:r>
              <a:rPr lang="zh-CN" altLang="en-US" sz="3600" b="1" dirty="0">
                <a:latin typeface="微软雅黑" panose="020B0503020204020204" pitchFamily="34" charset="-122"/>
                <a:ea typeface="微软雅黑" panose="020B0503020204020204" pitchFamily="34" charset="-122"/>
              </a:rPr>
              <a:t>信息系统是一个人造系统，它由</a:t>
            </a:r>
            <a:r>
              <a:rPr lang="zh-CN" altLang="en-US" sz="4000" b="1" dirty="0">
                <a:solidFill>
                  <a:srgbClr val="FF0000"/>
                </a:solidFill>
                <a:latin typeface="微软雅黑" panose="020B0503020204020204" pitchFamily="34" charset="-122"/>
                <a:ea typeface="微软雅黑" panose="020B0503020204020204" pitchFamily="34" charset="-122"/>
              </a:rPr>
              <a:t>人、硬件、软件</a:t>
            </a:r>
            <a:r>
              <a:rPr lang="zh-CN" altLang="en-US" sz="3600" b="1" dirty="0">
                <a:latin typeface="微软雅黑" panose="020B0503020204020204" pitchFamily="34" charset="-122"/>
                <a:ea typeface="微软雅黑" panose="020B0503020204020204" pitchFamily="34" charset="-122"/>
              </a:rPr>
              <a:t>和</a:t>
            </a:r>
            <a:r>
              <a:rPr lang="zh-CN" altLang="en-US" sz="4000" b="1" dirty="0">
                <a:solidFill>
                  <a:srgbClr val="FF0000"/>
                </a:solidFill>
                <a:latin typeface="微软雅黑" panose="020B0503020204020204" pitchFamily="34" charset="-122"/>
                <a:ea typeface="微软雅黑" panose="020B0503020204020204" pitchFamily="34" charset="-122"/>
              </a:rPr>
              <a:t>数据资源</a:t>
            </a:r>
            <a:r>
              <a:rPr lang="zh-CN" altLang="en-US" sz="3600" b="1" dirty="0">
                <a:latin typeface="微软雅黑" panose="020B0503020204020204" pitchFamily="34" charset="-122"/>
                <a:ea typeface="微软雅黑" panose="020B0503020204020204" pitchFamily="34" charset="-122"/>
              </a:rPr>
              <a:t>组成，目的是及时、正确的</a:t>
            </a:r>
            <a:r>
              <a:rPr lang="zh-CN" altLang="en-US" sz="4000" b="1" dirty="0">
                <a:solidFill>
                  <a:srgbClr val="FF0000"/>
                </a:solidFill>
                <a:latin typeface="微软雅黑" panose="020B0503020204020204" pitchFamily="34" charset="-122"/>
                <a:ea typeface="微软雅黑" panose="020B0503020204020204" pitchFamily="34" charset="-122"/>
              </a:rPr>
              <a:t>收集、加工存储、传递</a:t>
            </a:r>
            <a:r>
              <a:rPr lang="zh-CN" altLang="en-US" sz="3600" b="1" dirty="0">
                <a:latin typeface="微软雅黑" panose="020B0503020204020204" pitchFamily="34" charset="-122"/>
                <a:ea typeface="微软雅黑" panose="020B0503020204020204" pitchFamily="34" charset="-122"/>
              </a:rPr>
              <a:t>和</a:t>
            </a:r>
            <a:r>
              <a:rPr lang="zh-CN" altLang="en-US" sz="4000" b="1" dirty="0">
                <a:latin typeface="微软雅黑" panose="020B0503020204020204" pitchFamily="34" charset="-122"/>
                <a:ea typeface="微软雅黑" panose="020B0503020204020204" pitchFamily="34" charset="-122"/>
              </a:rPr>
              <a:t>提供</a:t>
            </a:r>
            <a:r>
              <a:rPr lang="zh-CN" altLang="en-US" sz="3600" b="1" dirty="0">
                <a:latin typeface="微软雅黑" panose="020B0503020204020204" pitchFamily="34" charset="-122"/>
                <a:ea typeface="微软雅黑" panose="020B0503020204020204" pitchFamily="34" charset="-122"/>
              </a:rPr>
              <a:t>信息，实现组织中各项活动的</a:t>
            </a:r>
            <a:r>
              <a:rPr lang="zh-CN" altLang="en-US" sz="4000" b="1" dirty="0">
                <a:solidFill>
                  <a:srgbClr val="FF0000"/>
                </a:solidFill>
                <a:latin typeface="微软雅黑" panose="020B0503020204020204" pitchFamily="34" charset="-122"/>
                <a:ea typeface="微软雅黑" panose="020B0503020204020204" pitchFamily="34" charset="-122"/>
              </a:rPr>
              <a:t>管理、调节</a:t>
            </a:r>
            <a:r>
              <a:rPr lang="zh-CN" altLang="en-US" sz="3600" b="1" dirty="0">
                <a:latin typeface="微软雅黑" panose="020B0503020204020204" pitchFamily="34" charset="-122"/>
                <a:ea typeface="微软雅黑" panose="020B0503020204020204" pitchFamily="34" charset="-122"/>
              </a:rPr>
              <a:t>和</a:t>
            </a:r>
            <a:r>
              <a:rPr lang="zh-CN" altLang="en-US" sz="4000" b="1" dirty="0">
                <a:solidFill>
                  <a:srgbClr val="FF0000"/>
                </a:solidFill>
                <a:latin typeface="微软雅黑" panose="020B0503020204020204" pitchFamily="34" charset="-122"/>
                <a:ea typeface="微软雅黑" panose="020B0503020204020204" pitchFamily="34" charset="-122"/>
              </a:rPr>
              <a:t>控制</a:t>
            </a:r>
            <a:endParaRPr lang="zh-CN" altLang="en-US" sz="3600" b="1" dirty="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2018674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cxnSp>
        <p:nvCxnSpPr>
          <p:cNvPr id="9" name="直接连接符 8"/>
          <p:cNvCxnSpPr/>
          <p:nvPr/>
        </p:nvCxnSpPr>
        <p:spPr>
          <a:xfrm>
            <a:off x="4699000" y="36447"/>
            <a:ext cx="3492500" cy="0"/>
          </a:xfrm>
          <a:prstGeom prst="line">
            <a:avLst/>
          </a:prstGeom>
          <a:ln w="28575">
            <a:solidFill>
              <a:srgbClr val="CC0000"/>
            </a:solidFill>
          </a:ln>
        </p:spPr>
        <p:style>
          <a:lnRef idx="1">
            <a:schemeClr val="accent1"/>
          </a:lnRef>
          <a:fillRef idx="0">
            <a:schemeClr val="accent1"/>
          </a:fillRef>
          <a:effectRef idx="0">
            <a:schemeClr val="accent1"/>
          </a:effectRef>
          <a:fontRef idx="minor">
            <a:schemeClr val="tx1"/>
          </a:fontRef>
        </p:style>
      </p:cxnSp>
      <p:sp>
        <p:nvSpPr>
          <p:cNvPr id="2" name="文本框 1">
            <a:extLst>
              <a:ext uri="{FF2B5EF4-FFF2-40B4-BE49-F238E27FC236}">
                <a16:creationId xmlns:a16="http://schemas.microsoft.com/office/drawing/2014/main" id="{EDDDF566-7B2C-4DB6-94E5-EFBFD0F8A7C8}"/>
              </a:ext>
            </a:extLst>
          </p:cNvPr>
          <p:cNvSpPr txBox="1"/>
          <p:nvPr/>
        </p:nvSpPr>
        <p:spPr>
          <a:xfrm>
            <a:off x="2921828" y="440292"/>
            <a:ext cx="6172476" cy="3154710"/>
          </a:xfrm>
          <a:prstGeom prst="rect">
            <a:avLst/>
          </a:prstGeom>
          <a:gradFill flip="none" rotWithShape="1">
            <a:gsLst>
              <a:gs pos="0">
                <a:srgbClr val="FF9900">
                  <a:shade val="30000"/>
                  <a:satMod val="115000"/>
                </a:srgbClr>
              </a:gs>
              <a:gs pos="50000">
                <a:srgbClr val="FF9900">
                  <a:shade val="67500"/>
                  <a:satMod val="115000"/>
                </a:srgbClr>
              </a:gs>
              <a:gs pos="100000">
                <a:srgbClr val="FF9900">
                  <a:shade val="100000"/>
                  <a:satMod val="115000"/>
                </a:srgbClr>
              </a:gs>
            </a:gsLst>
            <a:lin ang="2700000" scaled="1"/>
            <a:tileRect/>
          </a:gradFill>
          <a:ln>
            <a:solidFill>
              <a:srgbClr val="C00000"/>
            </a:solidFill>
          </a:ln>
          <a:scene3d>
            <a:camera prst="perspectiveRelaxed"/>
            <a:lightRig rig="threePt" dir="t"/>
          </a:scene3d>
        </p:spPr>
        <p:txBody>
          <a:bodyPr wrap="square" rtlCol="0">
            <a:spAutoFit/>
          </a:bodyPr>
          <a:lstStyle/>
          <a:p>
            <a:r>
              <a:rPr lang="zh-CN" altLang="en-US" sz="19900" b="1" dirty="0">
                <a:solidFill>
                  <a:schemeClr val="bg1"/>
                </a:solidFill>
                <a:latin typeface="微软雅黑" panose="020B0503020204020204" pitchFamily="34" charset="-122"/>
                <a:ea typeface="微软雅黑" panose="020B0503020204020204" pitchFamily="34" charset="-122"/>
              </a:rPr>
              <a:t>谢 谢</a:t>
            </a:r>
          </a:p>
        </p:txBody>
      </p:sp>
      <p:sp>
        <p:nvSpPr>
          <p:cNvPr id="3" name="文本框 2">
            <a:extLst>
              <a:ext uri="{FF2B5EF4-FFF2-40B4-BE49-F238E27FC236}">
                <a16:creationId xmlns:a16="http://schemas.microsoft.com/office/drawing/2014/main" id="{C2829FD5-66C4-4074-9AB3-4E18CBEDA62D}"/>
              </a:ext>
            </a:extLst>
          </p:cNvPr>
          <p:cNvSpPr txBox="1"/>
          <p:nvPr/>
        </p:nvSpPr>
        <p:spPr>
          <a:xfrm>
            <a:off x="596348" y="4343400"/>
            <a:ext cx="11330609" cy="1569660"/>
          </a:xfrm>
          <a:prstGeom prst="rect">
            <a:avLst/>
          </a:prstGeom>
          <a:noFill/>
        </p:spPr>
        <p:txBody>
          <a:bodyPr wrap="square" rtlCol="0">
            <a:spAutoFit/>
          </a:bodyPr>
          <a:lstStyle/>
          <a:p>
            <a:r>
              <a:rPr lang="zh-CN" altLang="en-US" sz="4800" b="1" dirty="0">
                <a:solidFill>
                  <a:schemeClr val="bg1"/>
                </a:solidFill>
                <a:latin typeface="微软雅黑" panose="020B0503020204020204" pitchFamily="34" charset="-122"/>
                <a:ea typeface="微软雅黑" panose="020B0503020204020204" pitchFamily="34" charset="-122"/>
              </a:rPr>
              <a:t>欢迎大家参加</a:t>
            </a:r>
            <a:r>
              <a:rPr lang="zh-CN" altLang="zh-CN" sz="4800" b="1" dirty="0">
                <a:solidFill>
                  <a:schemeClr val="bg1"/>
                </a:solidFill>
                <a:latin typeface="微软雅黑" panose="020B0503020204020204" pitchFamily="34" charset="-122"/>
                <a:ea typeface="微软雅黑" panose="020B0503020204020204" pitchFamily="34" charset="-122"/>
              </a:rPr>
              <a:t>中国区块链技术与应用高峰论坛暨</a:t>
            </a:r>
            <a:r>
              <a:rPr lang="en-US" altLang="zh-CN" sz="4800" b="1" dirty="0">
                <a:solidFill>
                  <a:schemeClr val="bg1"/>
                </a:solidFill>
                <a:latin typeface="微软雅黑" panose="020B0503020204020204" pitchFamily="34" charset="-122"/>
                <a:ea typeface="微软雅黑" panose="020B0503020204020204" pitchFamily="34" charset="-122"/>
              </a:rPr>
              <a:t>CCF</a:t>
            </a:r>
            <a:r>
              <a:rPr lang="zh-CN" altLang="zh-CN" sz="4800" b="1" dirty="0">
                <a:solidFill>
                  <a:schemeClr val="bg1"/>
                </a:solidFill>
                <a:latin typeface="微软雅黑" panose="020B0503020204020204" pitchFamily="34" charset="-122"/>
                <a:ea typeface="微软雅黑" panose="020B0503020204020204" pitchFamily="34" charset="-122"/>
              </a:rPr>
              <a:t>区块链专委会第一次工作公议</a:t>
            </a:r>
            <a:endParaRPr lang="zh-CN" altLang="en-US" sz="4800" b="1"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07359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grpSp>
        <p:nvGrpSpPr>
          <p:cNvPr id="10" name="组合 9">
            <a:extLst>
              <a:ext uri="{FF2B5EF4-FFF2-40B4-BE49-F238E27FC236}">
                <a16:creationId xmlns:a16="http://schemas.microsoft.com/office/drawing/2014/main" id="{AB32053C-B89C-4B23-A533-A55917BB809E}"/>
              </a:ext>
            </a:extLst>
          </p:cNvPr>
          <p:cNvGrpSpPr/>
          <p:nvPr/>
        </p:nvGrpSpPr>
        <p:grpSpPr>
          <a:xfrm>
            <a:off x="1322705" y="3293636"/>
            <a:ext cx="9737714" cy="702380"/>
            <a:chOff x="992027" y="2067694"/>
            <a:chExt cx="7303287" cy="526785"/>
          </a:xfrm>
        </p:grpSpPr>
        <p:sp>
          <p:nvSpPr>
            <p:cNvPr id="12" name="矩形 11">
              <a:extLst>
                <a:ext uri="{FF2B5EF4-FFF2-40B4-BE49-F238E27FC236}">
                  <a16:creationId xmlns:a16="http://schemas.microsoft.com/office/drawing/2014/main" id="{C2A624FB-AD4C-4729-984D-DB6AD88C1420}"/>
                </a:ext>
              </a:extLst>
            </p:cNvPr>
            <p:cNvSpPr/>
            <p:nvPr/>
          </p:nvSpPr>
          <p:spPr>
            <a:xfrm>
              <a:off x="1259009" y="2116477"/>
              <a:ext cx="6526681" cy="46434"/>
            </a:xfrm>
            <a:prstGeom prst="rect">
              <a:avLst/>
            </a:prstGeom>
            <a:solidFill>
              <a:srgbClr val="00B0F0"/>
            </a:solidFill>
            <a:ln w="25400" cap="flat" cmpd="sng" algn="ctr">
              <a:noFill/>
              <a:prstDash val="solid"/>
            </a:ln>
            <a:effectLst/>
          </p:spPr>
          <p:txBody>
            <a:bodyPr anchor="ctr"/>
            <a:lstStyle/>
            <a:p>
              <a:pPr algn="ctr">
                <a:defRPr/>
              </a:pPr>
              <a:endParaRPr lang="en-US" sz="2400" kern="0">
                <a:solidFill>
                  <a:sysClr val="window" lastClr="FFFFFF"/>
                </a:solidFill>
                <a:latin typeface="微软雅黑" panose="020B0503020204020204" pitchFamily="34" charset="-122"/>
                <a:ea typeface="微软雅黑" panose="020B0503020204020204" pitchFamily="34" charset="-122"/>
              </a:endParaRPr>
            </a:p>
          </p:txBody>
        </p:sp>
        <p:sp>
          <p:nvSpPr>
            <p:cNvPr id="13" name="椭圆 12">
              <a:extLst>
                <a:ext uri="{FF2B5EF4-FFF2-40B4-BE49-F238E27FC236}">
                  <a16:creationId xmlns:a16="http://schemas.microsoft.com/office/drawing/2014/main" id="{FE86D3CF-87B2-48D1-BED7-B7FD2763A787}"/>
                </a:ext>
              </a:extLst>
            </p:cNvPr>
            <p:cNvSpPr/>
            <p:nvPr/>
          </p:nvSpPr>
          <p:spPr>
            <a:xfrm>
              <a:off x="1178393" y="2067694"/>
              <a:ext cx="143582" cy="144000"/>
            </a:xfrm>
            <a:prstGeom prst="ellipse">
              <a:avLst/>
            </a:prstGeom>
            <a:solidFill>
              <a:srgbClr val="C00000"/>
            </a:solidFill>
            <a:ln w="25400" cap="flat" cmpd="sng" algn="ctr">
              <a:solidFill>
                <a:sysClr val="window" lastClr="FFFFFF"/>
              </a:solidFill>
              <a:prstDash val="solid"/>
            </a:ln>
            <a:effectLst/>
          </p:spPr>
          <p:txBody>
            <a:bodyPr anchor="ctr"/>
            <a:lstStyle/>
            <a:p>
              <a:pPr algn="ctr">
                <a:defRPr/>
              </a:pPr>
              <a:endParaRPr lang="en-US" sz="2400" kern="0">
                <a:solidFill>
                  <a:sysClr val="window" lastClr="FFFFFF"/>
                </a:solidFill>
                <a:latin typeface="微软雅黑" panose="020B0503020204020204" pitchFamily="34" charset="-122"/>
                <a:ea typeface="微软雅黑" panose="020B0503020204020204" pitchFamily="34" charset="-122"/>
              </a:endParaRPr>
            </a:p>
          </p:txBody>
        </p:sp>
        <p:sp>
          <p:nvSpPr>
            <p:cNvPr id="14" name="椭圆 13">
              <a:extLst>
                <a:ext uri="{FF2B5EF4-FFF2-40B4-BE49-F238E27FC236}">
                  <a16:creationId xmlns:a16="http://schemas.microsoft.com/office/drawing/2014/main" id="{F2DDAAEB-640E-4989-ADB8-ED3255DFB82A}"/>
                </a:ext>
              </a:extLst>
            </p:cNvPr>
            <p:cNvSpPr/>
            <p:nvPr/>
          </p:nvSpPr>
          <p:spPr>
            <a:xfrm>
              <a:off x="4420263" y="2067694"/>
              <a:ext cx="143582" cy="144000"/>
            </a:xfrm>
            <a:prstGeom prst="ellipse">
              <a:avLst/>
            </a:prstGeom>
            <a:solidFill>
              <a:srgbClr val="C00000"/>
            </a:solidFill>
            <a:ln w="25400" cap="flat" cmpd="sng" algn="ctr">
              <a:solidFill>
                <a:sysClr val="window" lastClr="FFFFFF"/>
              </a:solidFill>
              <a:prstDash val="solid"/>
            </a:ln>
            <a:effectLst/>
          </p:spPr>
          <p:txBody>
            <a:bodyPr anchor="ctr"/>
            <a:lstStyle/>
            <a:p>
              <a:pPr algn="ctr">
                <a:defRPr/>
              </a:pPr>
              <a:endParaRPr lang="en-US" sz="2400" kern="0">
                <a:solidFill>
                  <a:sysClr val="window" lastClr="FFFFFF"/>
                </a:solidFill>
                <a:latin typeface="微软雅黑" panose="020B0503020204020204" pitchFamily="34" charset="-122"/>
                <a:ea typeface="微软雅黑" panose="020B0503020204020204" pitchFamily="34" charset="-122"/>
              </a:endParaRPr>
            </a:p>
          </p:txBody>
        </p:sp>
        <p:sp>
          <p:nvSpPr>
            <p:cNvPr id="15" name="椭圆 14">
              <a:extLst>
                <a:ext uri="{FF2B5EF4-FFF2-40B4-BE49-F238E27FC236}">
                  <a16:creationId xmlns:a16="http://schemas.microsoft.com/office/drawing/2014/main" id="{F3B8B0D1-C520-43CF-AB53-C45880037614}"/>
                </a:ext>
              </a:extLst>
            </p:cNvPr>
            <p:cNvSpPr/>
            <p:nvPr/>
          </p:nvSpPr>
          <p:spPr>
            <a:xfrm>
              <a:off x="7642108" y="2067694"/>
              <a:ext cx="143582" cy="144000"/>
            </a:xfrm>
            <a:prstGeom prst="ellipse">
              <a:avLst/>
            </a:prstGeom>
            <a:solidFill>
              <a:srgbClr val="C00000"/>
            </a:solidFill>
            <a:ln w="25400" cap="flat" cmpd="sng" algn="ctr">
              <a:solidFill>
                <a:sysClr val="window" lastClr="FFFFFF"/>
              </a:solidFill>
              <a:prstDash val="solid"/>
            </a:ln>
            <a:effectLst/>
          </p:spPr>
          <p:txBody>
            <a:bodyPr anchor="ctr"/>
            <a:lstStyle/>
            <a:p>
              <a:pPr algn="ctr">
                <a:defRPr/>
              </a:pPr>
              <a:endParaRPr lang="en-US" sz="2400" kern="0">
                <a:solidFill>
                  <a:sysClr val="window" lastClr="FFFFFF"/>
                </a:solidFill>
                <a:latin typeface="微软雅黑" panose="020B0503020204020204" pitchFamily="34" charset="-122"/>
                <a:ea typeface="微软雅黑" panose="020B0503020204020204" pitchFamily="34" charset="-122"/>
              </a:endParaRPr>
            </a:p>
          </p:txBody>
        </p:sp>
        <p:sp>
          <p:nvSpPr>
            <p:cNvPr id="16" name="TextBox 40">
              <a:extLst>
                <a:ext uri="{FF2B5EF4-FFF2-40B4-BE49-F238E27FC236}">
                  <a16:creationId xmlns:a16="http://schemas.microsoft.com/office/drawing/2014/main" id="{B904A836-9A64-4266-9ABF-0CCA05A8B58C}"/>
                </a:ext>
              </a:extLst>
            </p:cNvPr>
            <p:cNvSpPr txBox="1"/>
            <p:nvPr/>
          </p:nvSpPr>
          <p:spPr>
            <a:xfrm>
              <a:off x="992027" y="2217404"/>
              <a:ext cx="1162818" cy="377075"/>
            </a:xfrm>
            <a:prstGeom prst="rect">
              <a:avLst/>
            </a:prstGeom>
            <a:noFill/>
          </p:spPr>
          <p:txBody>
            <a:bodyPr wrap="none" rtlCol="0">
              <a:spAutoFit/>
            </a:bodyPr>
            <a:lstStyle/>
            <a:p>
              <a:pPr algn="ctr"/>
              <a:r>
                <a:rPr lang="zh-CN" altLang="en-US" sz="2667" b="1" dirty="0">
                  <a:latin typeface="微软雅黑" panose="020B0503020204020204" pitchFamily="34" charset="-122"/>
                  <a:ea typeface="微软雅黑" panose="020B0503020204020204" pitchFamily="34" charset="-122"/>
                </a:rPr>
                <a:t>起步阶段</a:t>
              </a:r>
            </a:p>
          </p:txBody>
        </p:sp>
        <p:sp>
          <p:nvSpPr>
            <p:cNvPr id="17" name="TextBox 47">
              <a:extLst>
                <a:ext uri="{FF2B5EF4-FFF2-40B4-BE49-F238E27FC236}">
                  <a16:creationId xmlns:a16="http://schemas.microsoft.com/office/drawing/2014/main" id="{F8DF5869-A8B4-4C9E-94EC-F57353A6532B}"/>
                </a:ext>
              </a:extLst>
            </p:cNvPr>
            <p:cNvSpPr txBox="1"/>
            <p:nvPr/>
          </p:nvSpPr>
          <p:spPr>
            <a:xfrm>
              <a:off x="3924694" y="2200320"/>
              <a:ext cx="1162818" cy="377075"/>
            </a:xfrm>
            <a:prstGeom prst="rect">
              <a:avLst/>
            </a:prstGeom>
            <a:noFill/>
          </p:spPr>
          <p:txBody>
            <a:bodyPr wrap="none" rtlCol="0">
              <a:spAutoFit/>
            </a:bodyPr>
            <a:lstStyle/>
            <a:p>
              <a:pPr algn="ctr"/>
              <a:r>
                <a:rPr lang="zh-CN" altLang="en-US" sz="2667" b="1" dirty="0">
                  <a:latin typeface="微软雅黑" panose="020B0503020204020204" pitchFamily="34" charset="-122"/>
                  <a:ea typeface="微软雅黑" panose="020B0503020204020204" pitchFamily="34" charset="-122"/>
                </a:rPr>
                <a:t>发展阶段</a:t>
              </a:r>
            </a:p>
          </p:txBody>
        </p:sp>
        <p:sp>
          <p:nvSpPr>
            <p:cNvPr id="18" name="TextBox 49">
              <a:extLst>
                <a:ext uri="{FF2B5EF4-FFF2-40B4-BE49-F238E27FC236}">
                  <a16:creationId xmlns:a16="http://schemas.microsoft.com/office/drawing/2014/main" id="{239C3E04-02B2-4D1E-ACA9-67D7A40304B4}"/>
                </a:ext>
              </a:extLst>
            </p:cNvPr>
            <p:cNvSpPr txBox="1"/>
            <p:nvPr/>
          </p:nvSpPr>
          <p:spPr>
            <a:xfrm>
              <a:off x="7132496" y="2217404"/>
              <a:ext cx="1162818" cy="377075"/>
            </a:xfrm>
            <a:prstGeom prst="rect">
              <a:avLst/>
            </a:prstGeom>
            <a:noFill/>
          </p:spPr>
          <p:txBody>
            <a:bodyPr wrap="none" rtlCol="0">
              <a:spAutoFit/>
            </a:bodyPr>
            <a:lstStyle/>
            <a:p>
              <a:pPr algn="ctr"/>
              <a:r>
                <a:rPr lang="zh-CN" altLang="en-US" sz="2667" b="1" dirty="0">
                  <a:latin typeface="微软雅黑" panose="020B0503020204020204" pitchFamily="34" charset="-122"/>
                  <a:ea typeface="微软雅黑" panose="020B0503020204020204" pitchFamily="34" charset="-122"/>
                </a:rPr>
                <a:t>飞跃阶段</a:t>
              </a:r>
            </a:p>
          </p:txBody>
        </p:sp>
      </p:grpSp>
      <p:sp>
        <p:nvSpPr>
          <p:cNvPr id="19" name="矩形 18">
            <a:extLst>
              <a:ext uri="{FF2B5EF4-FFF2-40B4-BE49-F238E27FC236}">
                <a16:creationId xmlns:a16="http://schemas.microsoft.com/office/drawing/2014/main" id="{C8CCEC25-00E4-49B3-BC0B-04659D3DC7D9}"/>
              </a:ext>
            </a:extLst>
          </p:cNvPr>
          <p:cNvSpPr/>
          <p:nvPr/>
        </p:nvSpPr>
        <p:spPr>
          <a:xfrm>
            <a:off x="2097912" y="1584979"/>
            <a:ext cx="7791523" cy="584775"/>
          </a:xfrm>
          <a:prstGeom prst="rect">
            <a:avLst/>
          </a:prstGeom>
        </p:spPr>
        <p:txBody>
          <a:bodyPr wrap="square">
            <a:spAutoFit/>
          </a:bodyPr>
          <a:lstStyle/>
          <a:p>
            <a:pPr algn="ctr"/>
            <a:r>
              <a:rPr lang="zh-CN" altLang="en-US" sz="3200" b="1" dirty="0">
                <a:latin typeface="微软雅黑" panose="020B0503020204020204" pitchFamily="34" charset="-122"/>
                <a:ea typeface="微软雅黑" panose="020B0503020204020204" pitchFamily="34" charset="-122"/>
              </a:rPr>
              <a:t>信息系统在人类文明开始时就已存在</a:t>
            </a: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363813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1001641"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信息系统简史</a:t>
            </a:r>
          </a:p>
        </p:txBody>
      </p:sp>
      <p:sp>
        <p:nvSpPr>
          <p:cNvPr id="2" name="文本框 1">
            <a:extLst>
              <a:ext uri="{FF2B5EF4-FFF2-40B4-BE49-F238E27FC236}">
                <a16:creationId xmlns:a16="http://schemas.microsoft.com/office/drawing/2014/main" id="{2BB5EF85-E5DE-45D4-A81F-909F69ADD660}"/>
              </a:ext>
            </a:extLst>
          </p:cNvPr>
          <p:cNvSpPr txBox="1"/>
          <p:nvPr/>
        </p:nvSpPr>
        <p:spPr>
          <a:xfrm>
            <a:off x="2084618" y="2704613"/>
            <a:ext cx="3809067" cy="523220"/>
          </a:xfrm>
          <a:prstGeom prst="rect">
            <a:avLst/>
          </a:prstGeom>
          <a:noFill/>
        </p:spPr>
        <p:txBody>
          <a:bodyPr wrap="square" rtlCol="0">
            <a:spAutoFit/>
          </a:bodyPr>
          <a:lstStyle/>
          <a:p>
            <a:r>
              <a:rPr lang="en-US" altLang="zh-CN" sz="2800" b="1" dirty="0">
                <a:latin typeface="华文新魏" pitchFamily="2" charset="-122"/>
                <a:ea typeface="华文新魏" pitchFamily="2" charset="-122"/>
              </a:rPr>
              <a:t>1946</a:t>
            </a:r>
            <a:r>
              <a:rPr lang="zh-CN" altLang="en-US" sz="2800" b="1" dirty="0">
                <a:latin typeface="华文新魏" pitchFamily="2" charset="-122"/>
                <a:ea typeface="华文新魏" pitchFamily="2" charset="-122"/>
              </a:rPr>
              <a:t>年电子计算机问世</a:t>
            </a:r>
          </a:p>
        </p:txBody>
      </p:sp>
      <p:sp>
        <p:nvSpPr>
          <p:cNvPr id="24" name="文本框 23">
            <a:extLst>
              <a:ext uri="{FF2B5EF4-FFF2-40B4-BE49-F238E27FC236}">
                <a16:creationId xmlns:a16="http://schemas.microsoft.com/office/drawing/2014/main" id="{DF604450-4407-4029-9EEA-13DF7B4D2880}"/>
              </a:ext>
            </a:extLst>
          </p:cNvPr>
          <p:cNvSpPr txBox="1"/>
          <p:nvPr/>
        </p:nvSpPr>
        <p:spPr>
          <a:xfrm>
            <a:off x="6671732" y="2716348"/>
            <a:ext cx="3517746" cy="523220"/>
          </a:xfrm>
          <a:prstGeom prst="rect">
            <a:avLst/>
          </a:prstGeom>
          <a:noFill/>
        </p:spPr>
        <p:txBody>
          <a:bodyPr wrap="square" rtlCol="0">
            <a:spAutoFit/>
          </a:bodyPr>
          <a:lstStyle/>
          <a:p>
            <a:r>
              <a:rPr lang="en-US" altLang="zh-CN" sz="2800" b="1" dirty="0">
                <a:latin typeface="华文新魏" pitchFamily="2" charset="-122"/>
                <a:ea typeface="华文新魏" pitchFamily="2" charset="-122"/>
              </a:rPr>
              <a:t>1993</a:t>
            </a:r>
            <a:r>
              <a:rPr lang="zh-CN" altLang="en-US" sz="2800" b="1" dirty="0">
                <a:latin typeface="华文新魏" pitchFamily="2" charset="-122"/>
                <a:ea typeface="华文新魏" pitchFamily="2" charset="-122"/>
              </a:rPr>
              <a:t>年万维网出现</a:t>
            </a:r>
          </a:p>
        </p:txBody>
      </p:sp>
      <p:sp>
        <p:nvSpPr>
          <p:cNvPr id="3" name="矩形 2">
            <a:extLst>
              <a:ext uri="{FF2B5EF4-FFF2-40B4-BE49-F238E27FC236}">
                <a16:creationId xmlns:a16="http://schemas.microsoft.com/office/drawing/2014/main" id="{DC224C9E-8948-47F8-8286-956DE4BB03C9}"/>
              </a:ext>
            </a:extLst>
          </p:cNvPr>
          <p:cNvSpPr/>
          <p:nvPr/>
        </p:nvSpPr>
        <p:spPr>
          <a:xfrm>
            <a:off x="1241977" y="4487848"/>
            <a:ext cx="10227780" cy="1323439"/>
          </a:xfrm>
          <a:prstGeom prst="rect">
            <a:avLst/>
          </a:prstGeom>
        </p:spPr>
        <p:txBody>
          <a:bodyPr wrap="square">
            <a:spAutoFit/>
          </a:bodyPr>
          <a:lstStyle/>
          <a:p>
            <a:pPr>
              <a:lnSpc>
                <a:spcPct val="150000"/>
              </a:lnSpc>
            </a:pPr>
            <a:r>
              <a:rPr lang="zh-CN" altLang="zh-CN" sz="2800" b="1" dirty="0">
                <a:latin typeface="华文新魏" pitchFamily="2" charset="-122"/>
                <a:ea typeface="华文新魏" pitchFamily="2" charset="-122"/>
              </a:rPr>
              <a:t>描述信息系统的体系结构是一件复杂的事情</a:t>
            </a:r>
            <a:r>
              <a:rPr lang="en-US" altLang="zh-CN" sz="2800" b="1" dirty="0">
                <a:latin typeface="华文新魏" pitchFamily="2" charset="-122"/>
                <a:ea typeface="华文新魏" pitchFamily="2" charset="-122"/>
              </a:rPr>
              <a:t>,</a:t>
            </a:r>
            <a:r>
              <a:rPr lang="zh-CN" altLang="zh-CN" sz="2800" b="1" dirty="0">
                <a:latin typeface="华文新魏" pitchFamily="2" charset="-122"/>
                <a:ea typeface="华文新魏" pitchFamily="2" charset="-122"/>
              </a:rPr>
              <a:t>通常人们将信息系统的体系结构分为若干方面分别和分层次地描述它的体系结构</a:t>
            </a:r>
            <a:endParaRPr lang="zh-CN" altLang="en-US" sz="2800" b="1" dirty="0">
              <a:latin typeface="华文新魏" pitchFamily="2" charset="-122"/>
              <a:ea typeface="华文新魏" pitchFamily="2" charset="-122"/>
            </a:endParaRPr>
          </a:p>
        </p:txBody>
      </p:sp>
    </p:spTree>
    <p:extLst>
      <p:ext uri="{BB962C8B-B14F-4D97-AF65-F5344CB8AC3E}">
        <p14:creationId xmlns:p14="http://schemas.microsoft.com/office/powerpoint/2010/main" val="226294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六维信息系统</a:t>
            </a:r>
          </a:p>
        </p:txBody>
      </p:sp>
      <p:sp>
        <p:nvSpPr>
          <p:cNvPr id="2" name="矩形 1">
            <a:extLst>
              <a:ext uri="{FF2B5EF4-FFF2-40B4-BE49-F238E27FC236}">
                <a16:creationId xmlns:a16="http://schemas.microsoft.com/office/drawing/2014/main" id="{1171A6D3-ED6C-4D25-8B82-5797E4064F19}"/>
              </a:ext>
            </a:extLst>
          </p:cNvPr>
          <p:cNvSpPr/>
          <p:nvPr/>
        </p:nvSpPr>
        <p:spPr>
          <a:xfrm>
            <a:off x="266700" y="2048015"/>
            <a:ext cx="11825909" cy="2661241"/>
          </a:xfrm>
          <a:prstGeom prst="rect">
            <a:avLst/>
          </a:prstGeom>
        </p:spPr>
        <p:txBody>
          <a:bodyPr wrap="square">
            <a:spAutoFit/>
          </a:bodyPr>
          <a:lstStyle/>
          <a:p>
            <a:pPr>
              <a:lnSpc>
                <a:spcPct val="150000"/>
              </a:lnSpc>
            </a:pPr>
            <a:r>
              <a:rPr lang="zh-CN" altLang="zh-CN" sz="3600" b="1" dirty="0">
                <a:latin typeface="微软雅黑" panose="020B0503020204020204" pitchFamily="34" charset="-122"/>
                <a:ea typeface="微软雅黑" panose="020B0503020204020204" pitchFamily="34" charset="-122"/>
              </a:rPr>
              <a:t>从多维信息空间的角度看，类似于建筑学中的各个方向的视图，</a:t>
            </a:r>
            <a:r>
              <a:rPr lang="zh-CN" altLang="en-US" sz="4000" b="1" dirty="0">
                <a:solidFill>
                  <a:srgbClr val="FF0000"/>
                </a:solidFill>
                <a:latin typeface="微软雅黑" panose="020B0503020204020204" pitchFamily="34" charset="-122"/>
                <a:ea typeface="微软雅黑" panose="020B0503020204020204" pitchFamily="34" charset="-122"/>
              </a:rPr>
              <a:t>信息系统</a:t>
            </a:r>
            <a:r>
              <a:rPr lang="zh-CN" altLang="zh-CN" sz="3600" b="1" dirty="0">
                <a:latin typeface="微软雅黑" panose="020B0503020204020204" pitchFamily="34" charset="-122"/>
                <a:ea typeface="微软雅黑" panose="020B0503020204020204" pitchFamily="34" charset="-122"/>
              </a:rPr>
              <a:t>可以分解为从</a:t>
            </a:r>
            <a:r>
              <a:rPr lang="zh-CN" altLang="zh-CN" sz="3600" b="1" dirty="0">
                <a:solidFill>
                  <a:srgbClr val="0070C0"/>
                </a:solidFill>
                <a:latin typeface="微软雅黑" panose="020B0503020204020204" pitchFamily="34" charset="-122"/>
                <a:ea typeface="微软雅黑" panose="020B0503020204020204" pitchFamily="34" charset="-122"/>
              </a:rPr>
              <a:t>某个空间</a:t>
            </a:r>
            <a:r>
              <a:rPr lang="zh-CN" altLang="zh-CN" sz="3600" b="1" dirty="0">
                <a:latin typeface="微软雅黑" panose="020B0503020204020204" pitchFamily="34" charset="-122"/>
                <a:ea typeface="微软雅黑" panose="020B0503020204020204" pitchFamily="34" charset="-122"/>
              </a:rPr>
              <a:t>维看到的体系结构，即考虑空间对相应的</a:t>
            </a:r>
            <a:r>
              <a:rPr lang="zh-CN" altLang="zh-CN" sz="4000" b="1" dirty="0">
                <a:solidFill>
                  <a:srgbClr val="FF0000"/>
                </a:solidFill>
                <a:latin typeface="微软雅黑" panose="020B0503020204020204" pitchFamily="34" charset="-122"/>
                <a:ea typeface="微软雅黑" panose="020B0503020204020204" pitchFamily="34" charset="-122"/>
              </a:rPr>
              <a:t>降维子空间</a:t>
            </a:r>
            <a:r>
              <a:rPr lang="zh-CN" altLang="zh-CN" sz="3600" b="1" dirty="0">
                <a:latin typeface="微软雅黑" panose="020B0503020204020204" pitchFamily="34" charset="-122"/>
                <a:ea typeface="微软雅黑" panose="020B0503020204020204" pitchFamily="34" charset="-122"/>
              </a:rPr>
              <a:t>的投影</a:t>
            </a:r>
          </a:p>
        </p:txBody>
      </p:sp>
    </p:spTree>
    <p:extLst>
      <p:ext uri="{BB962C8B-B14F-4D97-AF65-F5344CB8AC3E}">
        <p14:creationId xmlns:p14="http://schemas.microsoft.com/office/powerpoint/2010/main" val="19105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6" y="241300"/>
            <a:ext cx="3339962"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3520661"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六维信息系统</a:t>
            </a:r>
          </a:p>
        </p:txBody>
      </p:sp>
      <p:sp>
        <p:nvSpPr>
          <p:cNvPr id="3" name="矩形 2">
            <a:extLst>
              <a:ext uri="{FF2B5EF4-FFF2-40B4-BE49-F238E27FC236}">
                <a16:creationId xmlns:a16="http://schemas.microsoft.com/office/drawing/2014/main" id="{D8777ACB-9AE4-4FB3-9CE2-6949EB408173}"/>
              </a:ext>
            </a:extLst>
          </p:cNvPr>
          <p:cNvSpPr/>
          <p:nvPr/>
        </p:nvSpPr>
        <p:spPr>
          <a:xfrm>
            <a:off x="1012557" y="1306204"/>
            <a:ext cx="7827784" cy="523220"/>
          </a:xfrm>
          <a:prstGeom prst="rect">
            <a:avLst/>
          </a:prstGeom>
        </p:spPr>
        <p:txBody>
          <a:bodyPr wrap="none">
            <a:spAutoFit/>
          </a:bodyPr>
          <a:lstStyle/>
          <a:p>
            <a:r>
              <a:rPr lang="zh-CN" altLang="zh-CN" sz="2800" b="1" dirty="0">
                <a:latin typeface="微软雅黑" panose="020B0503020204020204" pitchFamily="34" charset="-122"/>
                <a:ea typeface="微软雅黑" panose="020B0503020204020204" pitchFamily="34" charset="-122"/>
              </a:rPr>
              <a:t>一个六维的信息空间来表示一个信息系统，记为</a:t>
            </a:r>
            <a:r>
              <a:rPr lang="en-US" altLang="zh-CN" sz="2800" b="1" dirty="0">
                <a:latin typeface="微软雅黑" panose="020B0503020204020204" pitchFamily="34" charset="-122"/>
                <a:ea typeface="微软雅黑" panose="020B0503020204020204" pitchFamily="34" charset="-122"/>
              </a:rPr>
              <a:t>:</a:t>
            </a:r>
            <a:endParaRPr lang="zh-CN" altLang="en-US" sz="2800" b="1" dirty="0">
              <a:latin typeface="微软雅黑" panose="020B0503020204020204" pitchFamily="34" charset="-122"/>
              <a:ea typeface="微软雅黑" panose="020B0503020204020204" pitchFamily="34" charset="-122"/>
            </a:endParaRPr>
          </a:p>
        </p:txBody>
      </p:sp>
      <p:graphicFrame>
        <p:nvGraphicFramePr>
          <p:cNvPr id="8" name="对象 7">
            <a:extLst>
              <a:ext uri="{FF2B5EF4-FFF2-40B4-BE49-F238E27FC236}">
                <a16:creationId xmlns:a16="http://schemas.microsoft.com/office/drawing/2014/main" id="{E70B441F-358A-40A9-A1C4-8C1C64C60E18}"/>
              </a:ext>
            </a:extLst>
          </p:cNvPr>
          <p:cNvGraphicFramePr>
            <a:graphicFrameLocks noChangeAspect="1"/>
          </p:cNvGraphicFramePr>
          <p:nvPr>
            <p:extLst>
              <p:ext uri="{D42A27DB-BD31-4B8C-83A1-F6EECF244321}">
                <p14:modId xmlns:p14="http://schemas.microsoft.com/office/powerpoint/2010/main" val="2842179645"/>
              </p:ext>
            </p:extLst>
          </p:nvPr>
        </p:nvGraphicFramePr>
        <p:xfrm>
          <a:off x="3554278" y="1892249"/>
          <a:ext cx="3949326" cy="412841"/>
        </p:xfrm>
        <a:graphic>
          <a:graphicData uri="http://schemas.openxmlformats.org/presentationml/2006/ole">
            <mc:AlternateContent xmlns:mc="http://schemas.openxmlformats.org/markup-compatibility/2006">
              <mc:Choice xmlns:v="urn:schemas-microsoft-com:vml" Requires="v">
                <p:oleObj spid="_x0000_s1059" name="Equation" r:id="rId3" imgW="1701720" imgH="177480" progId="Equation.DSMT4">
                  <p:embed/>
                </p:oleObj>
              </mc:Choice>
              <mc:Fallback>
                <p:oleObj name="Equation" r:id="rId3" imgW="1701720" imgH="177480" progId="Equation.DSMT4">
                  <p:embed/>
                  <p:pic>
                    <p:nvPicPr>
                      <p:cNvPr id="18" name="对象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4278" y="1892249"/>
                        <a:ext cx="3949326" cy="4128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矩形 8">
            <a:extLst>
              <a:ext uri="{FF2B5EF4-FFF2-40B4-BE49-F238E27FC236}">
                <a16:creationId xmlns:a16="http://schemas.microsoft.com/office/drawing/2014/main" id="{7A94898D-BABD-4CB3-8A36-6F9666D183AA}"/>
              </a:ext>
            </a:extLst>
          </p:cNvPr>
          <p:cNvSpPr/>
          <p:nvPr/>
        </p:nvSpPr>
        <p:spPr>
          <a:xfrm>
            <a:off x="1326614" y="2548110"/>
            <a:ext cx="2345627" cy="3894208"/>
          </a:xfrm>
          <a:prstGeom prst="rect">
            <a:avLst/>
          </a:prstGeom>
        </p:spPr>
        <p:txBody>
          <a:bodyPr wrap="square">
            <a:spAutoFit/>
          </a:bodyPr>
          <a:lstStyle/>
          <a:p>
            <a:pPr>
              <a:lnSpc>
                <a:spcPct val="150000"/>
              </a:lnSpc>
            </a:pPr>
            <a:r>
              <a:rPr lang="en-US" altLang="zh-CN" sz="2800" b="1" dirty="0">
                <a:latin typeface="微软雅黑" panose="020B0503020204020204" pitchFamily="34" charset="-122"/>
                <a:ea typeface="微软雅黑" panose="020B0503020204020204" pitchFamily="34" charset="-122"/>
              </a:rPr>
              <a:t>A</a:t>
            </a:r>
            <a:r>
              <a:rPr lang="zh-CN" altLang="en-US"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网络</a:t>
            </a:r>
            <a:endParaRPr lang="en-US" altLang="zh-CN" sz="2800" b="1" dirty="0">
              <a:latin typeface="微软雅黑" panose="020B0503020204020204" pitchFamily="34" charset="-122"/>
              <a:ea typeface="微软雅黑" panose="020B0503020204020204" pitchFamily="34" charset="-122"/>
            </a:endParaRPr>
          </a:p>
          <a:p>
            <a:pPr>
              <a:lnSpc>
                <a:spcPct val="150000"/>
              </a:lnSpc>
            </a:pPr>
            <a:r>
              <a:rPr lang="en-US" altLang="zh-CN" sz="2800" b="1" dirty="0">
                <a:latin typeface="微软雅黑" panose="020B0503020204020204" pitchFamily="34" charset="-122"/>
                <a:ea typeface="微软雅黑" panose="020B0503020204020204" pitchFamily="34" charset="-122"/>
              </a:rPr>
              <a:t>B</a:t>
            </a:r>
            <a:r>
              <a:rPr lang="zh-CN" altLang="en-US"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平台</a:t>
            </a:r>
            <a:endParaRPr lang="en-US" altLang="zh-CN" sz="2800" b="1" dirty="0">
              <a:latin typeface="微软雅黑" panose="020B0503020204020204" pitchFamily="34" charset="-122"/>
              <a:ea typeface="微软雅黑" panose="020B0503020204020204" pitchFamily="34" charset="-122"/>
            </a:endParaRPr>
          </a:p>
          <a:p>
            <a:pPr>
              <a:lnSpc>
                <a:spcPct val="150000"/>
              </a:lnSpc>
            </a:pPr>
            <a:r>
              <a:rPr lang="en-US" altLang="zh-CN" sz="2800" b="1" dirty="0">
                <a:latin typeface="微软雅黑" panose="020B0503020204020204" pitchFamily="34" charset="-122"/>
                <a:ea typeface="微软雅黑" panose="020B0503020204020204" pitchFamily="34" charset="-122"/>
              </a:rPr>
              <a:t>C</a:t>
            </a:r>
            <a:r>
              <a:rPr lang="zh-CN" altLang="en-US"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支撑软件</a:t>
            </a:r>
            <a:endParaRPr lang="en-US" altLang="zh-CN" sz="2800" b="1" dirty="0">
              <a:latin typeface="微软雅黑" panose="020B0503020204020204" pitchFamily="34" charset="-122"/>
              <a:ea typeface="微软雅黑" panose="020B0503020204020204" pitchFamily="34" charset="-122"/>
            </a:endParaRPr>
          </a:p>
          <a:p>
            <a:pPr>
              <a:lnSpc>
                <a:spcPct val="150000"/>
              </a:lnSpc>
            </a:pPr>
            <a:r>
              <a:rPr lang="en-US" altLang="zh-CN" sz="2800" b="1" dirty="0">
                <a:latin typeface="微软雅黑" panose="020B0503020204020204" pitchFamily="34" charset="-122"/>
                <a:ea typeface="微软雅黑" panose="020B0503020204020204" pitchFamily="34" charset="-122"/>
              </a:rPr>
              <a:t>D</a:t>
            </a:r>
            <a:r>
              <a:rPr lang="zh-CN" altLang="en-US"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应用软件</a:t>
            </a:r>
            <a:endParaRPr lang="en-US" altLang="zh-CN" sz="2800" b="1" dirty="0">
              <a:latin typeface="微软雅黑" panose="020B0503020204020204" pitchFamily="34" charset="-122"/>
              <a:ea typeface="微软雅黑" panose="020B0503020204020204" pitchFamily="34" charset="-122"/>
            </a:endParaRPr>
          </a:p>
          <a:p>
            <a:pPr>
              <a:lnSpc>
                <a:spcPct val="150000"/>
              </a:lnSpc>
            </a:pPr>
            <a:r>
              <a:rPr lang="en-US" altLang="zh-CN" sz="2800" b="1" dirty="0">
                <a:latin typeface="微软雅黑" panose="020B0503020204020204" pitchFamily="34" charset="-122"/>
                <a:ea typeface="微软雅黑" panose="020B0503020204020204" pitchFamily="34" charset="-122"/>
              </a:rPr>
              <a:t>E</a:t>
            </a:r>
            <a:r>
              <a:rPr lang="zh-CN" altLang="en-US"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数据</a:t>
            </a:r>
            <a:endParaRPr lang="en-US" altLang="zh-CN" sz="2800" b="1" dirty="0">
              <a:latin typeface="微软雅黑" panose="020B0503020204020204" pitchFamily="34" charset="-122"/>
              <a:ea typeface="微软雅黑" panose="020B0503020204020204" pitchFamily="34" charset="-122"/>
            </a:endParaRPr>
          </a:p>
          <a:p>
            <a:pPr>
              <a:lnSpc>
                <a:spcPct val="150000"/>
              </a:lnSpc>
            </a:pPr>
            <a:r>
              <a:rPr lang="en-US" altLang="zh-CN" sz="2800" b="1" dirty="0">
                <a:latin typeface="微软雅黑" panose="020B0503020204020204" pitchFamily="34" charset="-122"/>
                <a:ea typeface="微软雅黑" panose="020B0503020204020204" pitchFamily="34" charset="-122"/>
              </a:rPr>
              <a:t>T</a:t>
            </a:r>
            <a:r>
              <a:rPr lang="zh-CN" altLang="en-US" sz="2800" b="1" dirty="0">
                <a:latin typeface="微软雅黑" panose="020B0503020204020204" pitchFamily="34" charset="-122"/>
                <a:ea typeface="微软雅黑" panose="020B0503020204020204" pitchFamily="34" charset="-122"/>
              </a:rPr>
              <a:t>：</a:t>
            </a:r>
            <a:r>
              <a:rPr lang="zh-CN" altLang="zh-CN" sz="2800" b="1" dirty="0">
                <a:latin typeface="微软雅黑" panose="020B0503020204020204" pitchFamily="34" charset="-122"/>
                <a:ea typeface="微软雅黑" panose="020B0503020204020204" pitchFamily="34" charset="-122"/>
              </a:rPr>
              <a:t>时间</a:t>
            </a:r>
            <a:endParaRPr lang="zh-CN" altLang="en-US" sz="2800" b="1" dirty="0">
              <a:latin typeface="微软雅黑" panose="020B0503020204020204" pitchFamily="34" charset="-122"/>
              <a:ea typeface="微软雅黑" panose="020B0503020204020204" pitchFamily="34" charset="-122"/>
            </a:endParaRPr>
          </a:p>
        </p:txBody>
      </p:sp>
      <p:cxnSp>
        <p:nvCxnSpPr>
          <p:cNvPr id="5" name="直接箭头连接符 4">
            <a:extLst>
              <a:ext uri="{FF2B5EF4-FFF2-40B4-BE49-F238E27FC236}">
                <a16:creationId xmlns:a16="http://schemas.microsoft.com/office/drawing/2014/main" id="{F45D3082-BC9C-4CC2-A7D8-0FB2ED120E2A}"/>
              </a:ext>
            </a:extLst>
          </p:cNvPr>
          <p:cNvCxnSpPr/>
          <p:nvPr/>
        </p:nvCxnSpPr>
        <p:spPr>
          <a:xfrm flipV="1">
            <a:off x="7335080" y="2773019"/>
            <a:ext cx="0" cy="2812145"/>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6251F912-411E-4CD8-A0BA-FB62E8ACBC3A}"/>
              </a:ext>
            </a:extLst>
          </p:cNvPr>
          <p:cNvCxnSpPr/>
          <p:nvPr/>
        </p:nvCxnSpPr>
        <p:spPr>
          <a:xfrm flipH="1" flipV="1">
            <a:off x="6162263" y="3359428"/>
            <a:ext cx="1172817" cy="2225736"/>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a:extLst>
              <a:ext uri="{FF2B5EF4-FFF2-40B4-BE49-F238E27FC236}">
                <a16:creationId xmlns:a16="http://schemas.microsoft.com/office/drawing/2014/main" id="{57226388-589B-4D34-8838-EBAC3D7EAC4D}"/>
              </a:ext>
            </a:extLst>
          </p:cNvPr>
          <p:cNvCxnSpPr/>
          <p:nvPr/>
        </p:nvCxnSpPr>
        <p:spPr>
          <a:xfrm flipH="1" flipV="1">
            <a:off x="5102089" y="5496341"/>
            <a:ext cx="2232991" cy="88823"/>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BC872855-8C2B-42E5-B0A1-4E868BF5848C}"/>
              </a:ext>
            </a:extLst>
          </p:cNvPr>
          <p:cNvCxnSpPr>
            <a:cxnSpLocks/>
          </p:cNvCxnSpPr>
          <p:nvPr/>
        </p:nvCxnSpPr>
        <p:spPr>
          <a:xfrm flipV="1">
            <a:off x="7335080" y="3607906"/>
            <a:ext cx="874644" cy="1977259"/>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3F3A115C-5ECD-4E0C-9C36-0FB02E3D9729}"/>
              </a:ext>
            </a:extLst>
          </p:cNvPr>
          <p:cNvCxnSpPr/>
          <p:nvPr/>
        </p:nvCxnSpPr>
        <p:spPr>
          <a:xfrm>
            <a:off x="7335080" y="5585164"/>
            <a:ext cx="2405270" cy="358438"/>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接箭头连接符 23">
            <a:extLst>
              <a:ext uri="{FF2B5EF4-FFF2-40B4-BE49-F238E27FC236}">
                <a16:creationId xmlns:a16="http://schemas.microsoft.com/office/drawing/2014/main" id="{943F6F76-3875-4D87-8A91-7D0B2B460A65}"/>
              </a:ext>
            </a:extLst>
          </p:cNvPr>
          <p:cNvCxnSpPr/>
          <p:nvPr/>
        </p:nvCxnSpPr>
        <p:spPr>
          <a:xfrm flipV="1">
            <a:off x="7335080" y="4313585"/>
            <a:ext cx="2405270" cy="122716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5" name="矩形 24">
            <a:extLst>
              <a:ext uri="{FF2B5EF4-FFF2-40B4-BE49-F238E27FC236}">
                <a16:creationId xmlns:a16="http://schemas.microsoft.com/office/drawing/2014/main" id="{994345EE-C7DE-4D5E-8DDB-E6DE327DA277}"/>
              </a:ext>
            </a:extLst>
          </p:cNvPr>
          <p:cNvSpPr/>
          <p:nvPr/>
        </p:nvSpPr>
        <p:spPr>
          <a:xfrm>
            <a:off x="5659560" y="5559604"/>
            <a:ext cx="1010213"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平台</a:t>
            </a:r>
            <a:r>
              <a:rPr lang="en-US" altLang="zh-CN" sz="2400" b="1" dirty="0">
                <a:latin typeface="微软雅黑" panose="020B0503020204020204" pitchFamily="34" charset="-122"/>
                <a:ea typeface="微软雅黑" panose="020B0503020204020204" pitchFamily="34" charset="-122"/>
              </a:rPr>
              <a:t>B</a:t>
            </a:r>
          </a:p>
        </p:txBody>
      </p:sp>
      <p:sp>
        <p:nvSpPr>
          <p:cNvPr id="26" name="矩形 25">
            <a:extLst>
              <a:ext uri="{FF2B5EF4-FFF2-40B4-BE49-F238E27FC236}">
                <a16:creationId xmlns:a16="http://schemas.microsoft.com/office/drawing/2014/main" id="{921B4087-C537-404E-8DE7-2DD87FF5679C}"/>
              </a:ext>
            </a:extLst>
          </p:cNvPr>
          <p:cNvSpPr/>
          <p:nvPr/>
        </p:nvSpPr>
        <p:spPr>
          <a:xfrm>
            <a:off x="5640324" y="4230835"/>
            <a:ext cx="1031051"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网络</a:t>
            </a:r>
            <a:r>
              <a:rPr lang="en-US" altLang="zh-CN" sz="2400" b="1" dirty="0">
                <a:latin typeface="微软雅黑" panose="020B0503020204020204" pitchFamily="34" charset="-122"/>
                <a:ea typeface="微软雅黑" panose="020B0503020204020204" pitchFamily="34" charset="-122"/>
              </a:rPr>
              <a:t>A</a:t>
            </a:r>
          </a:p>
        </p:txBody>
      </p:sp>
      <p:sp>
        <p:nvSpPr>
          <p:cNvPr id="27" name="矩形 26">
            <a:extLst>
              <a:ext uri="{FF2B5EF4-FFF2-40B4-BE49-F238E27FC236}">
                <a16:creationId xmlns:a16="http://schemas.microsoft.com/office/drawing/2014/main" id="{487EF7DB-EE31-43F8-A8EB-0D3B58155A22}"/>
              </a:ext>
            </a:extLst>
          </p:cNvPr>
          <p:cNvSpPr/>
          <p:nvPr/>
        </p:nvSpPr>
        <p:spPr>
          <a:xfrm>
            <a:off x="6337691" y="2837819"/>
            <a:ext cx="992579"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时间</a:t>
            </a:r>
            <a:r>
              <a:rPr lang="en-US" altLang="zh-CN" sz="2400" b="1" dirty="0">
                <a:latin typeface="微软雅黑" panose="020B0503020204020204" pitchFamily="34" charset="-122"/>
                <a:ea typeface="微软雅黑" panose="020B0503020204020204" pitchFamily="34" charset="-122"/>
              </a:rPr>
              <a:t>T</a:t>
            </a:r>
            <a:endParaRPr lang="zh-CN" altLang="en-US" sz="2400" b="1" dirty="0">
              <a:latin typeface="微软雅黑" panose="020B0503020204020204" pitchFamily="34" charset="-122"/>
              <a:ea typeface="微软雅黑" panose="020B0503020204020204" pitchFamily="34" charset="-122"/>
            </a:endParaRPr>
          </a:p>
        </p:txBody>
      </p:sp>
      <p:sp>
        <p:nvSpPr>
          <p:cNvPr id="28" name="矩形 27">
            <a:extLst>
              <a:ext uri="{FF2B5EF4-FFF2-40B4-BE49-F238E27FC236}">
                <a16:creationId xmlns:a16="http://schemas.microsoft.com/office/drawing/2014/main" id="{3DF457EE-ACD6-4B4A-A942-2F5E8EB933E2}"/>
              </a:ext>
            </a:extLst>
          </p:cNvPr>
          <p:cNvSpPr/>
          <p:nvPr/>
        </p:nvSpPr>
        <p:spPr>
          <a:xfrm>
            <a:off x="8248915" y="3475266"/>
            <a:ext cx="1622560"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支撑软件</a:t>
            </a:r>
            <a:r>
              <a:rPr lang="en-US" altLang="zh-CN" sz="2400" b="1" dirty="0">
                <a:latin typeface="微软雅黑" panose="020B0503020204020204" pitchFamily="34" charset="-122"/>
                <a:ea typeface="微软雅黑" panose="020B0503020204020204" pitchFamily="34" charset="-122"/>
              </a:rPr>
              <a:t>C</a:t>
            </a:r>
          </a:p>
        </p:txBody>
      </p:sp>
      <p:sp>
        <p:nvSpPr>
          <p:cNvPr id="29" name="矩形 28">
            <a:extLst>
              <a:ext uri="{FF2B5EF4-FFF2-40B4-BE49-F238E27FC236}">
                <a16:creationId xmlns:a16="http://schemas.microsoft.com/office/drawing/2014/main" id="{0F60110A-8DD3-4C66-9C4F-6529080C63A1}"/>
              </a:ext>
            </a:extLst>
          </p:cNvPr>
          <p:cNvSpPr/>
          <p:nvPr/>
        </p:nvSpPr>
        <p:spPr>
          <a:xfrm>
            <a:off x="8879841" y="4697266"/>
            <a:ext cx="1659429"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应用软件</a:t>
            </a:r>
            <a:r>
              <a:rPr lang="en-US" altLang="zh-CN" sz="2400" b="1" dirty="0">
                <a:latin typeface="微软雅黑" panose="020B0503020204020204" pitchFamily="34" charset="-122"/>
                <a:ea typeface="微软雅黑" panose="020B0503020204020204" pitchFamily="34" charset="-122"/>
              </a:rPr>
              <a:t>D</a:t>
            </a:r>
          </a:p>
        </p:txBody>
      </p:sp>
      <p:sp>
        <p:nvSpPr>
          <p:cNvPr id="30" name="矩形 29">
            <a:extLst>
              <a:ext uri="{FF2B5EF4-FFF2-40B4-BE49-F238E27FC236}">
                <a16:creationId xmlns:a16="http://schemas.microsoft.com/office/drawing/2014/main" id="{BC4C1902-C803-4C82-8682-9F61AB682E62}"/>
              </a:ext>
            </a:extLst>
          </p:cNvPr>
          <p:cNvSpPr/>
          <p:nvPr/>
        </p:nvSpPr>
        <p:spPr>
          <a:xfrm>
            <a:off x="7893725" y="5748448"/>
            <a:ext cx="976549" cy="581057"/>
          </a:xfrm>
          <a:prstGeom prst="rect">
            <a:avLst/>
          </a:prstGeom>
        </p:spPr>
        <p:txBody>
          <a:bodyPr wrap="none">
            <a:spAutoFit/>
          </a:bodyPr>
          <a:lstStyle/>
          <a:p>
            <a:pPr>
              <a:lnSpc>
                <a:spcPct val="150000"/>
              </a:lnSpc>
            </a:pPr>
            <a:r>
              <a:rPr lang="zh-CN" altLang="zh-CN" sz="2400" b="1" dirty="0">
                <a:latin typeface="微软雅黑" panose="020B0503020204020204" pitchFamily="34" charset="-122"/>
                <a:ea typeface="微软雅黑" panose="020B0503020204020204" pitchFamily="34" charset="-122"/>
              </a:rPr>
              <a:t>数据</a:t>
            </a:r>
            <a:r>
              <a:rPr lang="en-US" altLang="zh-CN" sz="2400" b="1" dirty="0">
                <a:latin typeface="微软雅黑" panose="020B0503020204020204" pitchFamily="34" charset="-122"/>
                <a:ea typeface="微软雅黑" panose="020B0503020204020204" pitchFamily="34" charset="-122"/>
              </a:rPr>
              <a:t>E</a:t>
            </a:r>
          </a:p>
        </p:txBody>
      </p:sp>
    </p:spTree>
    <p:extLst>
      <p:ext uri="{BB962C8B-B14F-4D97-AF65-F5344CB8AC3E}">
        <p14:creationId xmlns:p14="http://schemas.microsoft.com/office/powerpoint/2010/main" val="2480022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5400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567745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信息系统的形式化表示</a:t>
            </a:r>
          </a:p>
        </p:txBody>
      </p:sp>
      <p:sp>
        <p:nvSpPr>
          <p:cNvPr id="32" name="灯片编号占位符 4">
            <a:extLst>
              <a:ext uri="{FF2B5EF4-FFF2-40B4-BE49-F238E27FC236}">
                <a16:creationId xmlns:a16="http://schemas.microsoft.com/office/drawing/2014/main" id="{36F66757-B10D-4870-8AA1-913B67AA0E2F}"/>
              </a:ext>
            </a:extLst>
          </p:cNvPr>
          <p:cNvSpPr>
            <a:spLocks noGrp="1"/>
          </p:cNvSpPr>
          <p:nvPr>
            <p:ph type="sldNum" sz="quarter" idx="12"/>
          </p:nvPr>
        </p:nvSpPr>
        <p:spPr>
          <a:xfrm>
            <a:off x="8610600" y="6356350"/>
            <a:ext cx="2743200" cy="365125"/>
          </a:xfrm>
        </p:spPr>
        <p:txBody>
          <a:bodyPr/>
          <a:lstStyle/>
          <a:p>
            <a:fld id="{0C913308-F349-4B6D-A68A-DD1791B4A57B}" type="slidenum">
              <a:rPr lang="zh-CN" altLang="en-US" smtClean="0"/>
              <a:pPr/>
              <a:t>8</a:t>
            </a:fld>
            <a:endParaRPr lang="zh-CN" altLang="en-US"/>
          </a:p>
        </p:txBody>
      </p:sp>
      <mc:AlternateContent xmlns:mc="http://schemas.openxmlformats.org/markup-compatibility/2006" xmlns:a14="http://schemas.microsoft.com/office/drawing/2010/main">
        <mc:Choice Requires="a14">
          <p:sp>
            <p:nvSpPr>
              <p:cNvPr id="33" name="矩形 32">
                <a:extLst>
                  <a:ext uri="{FF2B5EF4-FFF2-40B4-BE49-F238E27FC236}">
                    <a16:creationId xmlns:a16="http://schemas.microsoft.com/office/drawing/2014/main" id="{CAE59EA2-84B7-4716-816E-B7BF24C779BB}"/>
                  </a:ext>
                </a:extLst>
              </p:cNvPr>
              <p:cNvSpPr/>
              <p:nvPr/>
            </p:nvSpPr>
            <p:spPr>
              <a:xfrm>
                <a:off x="4298825" y="2093752"/>
                <a:ext cx="3019550" cy="5232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sz="2800" b="1" i="1" smtClean="0">
                          <a:latin typeface="Cambria Math" panose="02040503050406030204" pitchFamily="18" charset="0"/>
                        </a:rPr>
                        <m:t>𝑨</m:t>
                      </m:r>
                      <m:r>
                        <m:rPr>
                          <m:nor/>
                        </m:rPr>
                        <a:rPr lang="zh-CN" altLang="en-US" sz="2800" b="1" i="1">
                          <a:latin typeface="微软雅黑" panose="020B0503020204020204" pitchFamily="34" charset="-122"/>
                          <a:ea typeface="微软雅黑" panose="020B0503020204020204" pitchFamily="34" charset="-122"/>
                        </a:rPr>
                        <m:t>=</m:t>
                      </m:r>
                      <m:d>
                        <m:dPr>
                          <m:ctrlPr>
                            <a:rPr lang="zh-CN" altLang="en-US" sz="2800" b="1" i="1">
                              <a:latin typeface="Cambria Math" panose="02040503050406030204" pitchFamily="18" charset="0"/>
                            </a:rPr>
                          </m:ctrlPr>
                        </m:dPr>
                        <m:e>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𝑨</m:t>
                              </m:r>
                            </m:e>
                            <m:sub>
                              <m:r>
                                <a:rPr lang="zh-CN" altLang="en-US" sz="2800" b="1" i="1" smtClean="0">
                                  <a:latin typeface="Cambria Math" panose="02040503050406030204" pitchFamily="18" charset="0"/>
                                </a:rPr>
                                <m:t>𝟏</m:t>
                              </m:r>
                            </m:sub>
                          </m:sSub>
                          <m:r>
                            <a:rPr lang="zh-CN" altLang="en-US" sz="2800" b="1" smtClean="0">
                              <a:latin typeface="Cambria Math" panose="02040503050406030204" pitchFamily="18" charset="0"/>
                            </a:rPr>
                            <m:t>,</m:t>
                          </m:r>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𝑨</m:t>
                              </m:r>
                            </m:e>
                            <m:sub>
                              <m:r>
                                <a:rPr lang="zh-CN" altLang="en-US" sz="2800" b="1" i="1" smtClean="0">
                                  <a:latin typeface="Cambria Math" panose="02040503050406030204" pitchFamily="18" charset="0"/>
                                </a:rPr>
                                <m:t>𝟐</m:t>
                              </m:r>
                            </m:sub>
                          </m:sSub>
                          <m:r>
                            <a:rPr lang="zh-CN" altLang="en-US" sz="2800" b="1" smtClean="0">
                              <a:latin typeface="Cambria Math" panose="02040503050406030204" pitchFamily="18" charset="0"/>
                            </a:rPr>
                            <m:t>,⋯</m:t>
                          </m:r>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𝑨</m:t>
                              </m:r>
                            </m:e>
                            <m:sub>
                              <m:r>
                                <a:rPr lang="zh-CN" altLang="en-US" sz="2800" b="1" i="1" smtClean="0">
                                  <a:latin typeface="Cambria Math" panose="02040503050406030204" pitchFamily="18" charset="0"/>
                                </a:rPr>
                                <m:t>𝒏</m:t>
                              </m:r>
                            </m:sub>
                          </m:sSub>
                        </m:e>
                      </m:d>
                    </m:oMath>
                  </m:oMathPara>
                </a14:m>
                <a:endParaRPr lang="zh-CN" altLang="en-US" sz="2800" b="1" dirty="0">
                  <a:latin typeface="微软雅黑" panose="020B0503020204020204" pitchFamily="34" charset="-122"/>
                  <a:ea typeface="微软雅黑" panose="020B0503020204020204" pitchFamily="34" charset="-122"/>
                </a:endParaRPr>
              </a:p>
            </p:txBody>
          </p:sp>
        </mc:Choice>
        <mc:Fallback xmlns="">
          <p:sp>
            <p:nvSpPr>
              <p:cNvPr id="33" name="矩形 32">
                <a:extLst>
                  <a:ext uri="{FF2B5EF4-FFF2-40B4-BE49-F238E27FC236}">
                    <a16:creationId xmlns:a16="http://schemas.microsoft.com/office/drawing/2014/main" id="{CAE59EA2-84B7-4716-816E-B7BF24C779BB}"/>
                  </a:ext>
                </a:extLst>
              </p:cNvPr>
              <p:cNvSpPr>
                <a:spLocks noRot="1" noChangeAspect="1" noMove="1" noResize="1" noEditPoints="1" noAdjustHandles="1" noChangeArrowheads="1" noChangeShapeType="1" noTextEdit="1"/>
              </p:cNvSpPr>
              <p:nvPr/>
            </p:nvSpPr>
            <p:spPr>
              <a:xfrm>
                <a:off x="4298825" y="2093752"/>
                <a:ext cx="3019550" cy="523220"/>
              </a:xfrm>
              <a:prstGeom prst="rect">
                <a:avLst/>
              </a:prstGeom>
              <a:blipFill>
                <a:blip r:embed="rId3"/>
                <a:stretch>
                  <a:fillRect/>
                </a:stretch>
              </a:blipFill>
            </p:spPr>
            <p:txBody>
              <a:bodyPr/>
              <a:lstStyle/>
              <a:p>
                <a:r>
                  <a:rPr lang="zh-CN" altLang="en-US">
                    <a:noFill/>
                  </a:rPr>
                  <a:t> </a:t>
                </a:r>
              </a:p>
            </p:txBody>
          </p:sp>
        </mc:Fallback>
      </mc:AlternateContent>
      <p:sp>
        <p:nvSpPr>
          <p:cNvPr id="34" name="矩形 33">
            <a:extLst>
              <a:ext uri="{FF2B5EF4-FFF2-40B4-BE49-F238E27FC236}">
                <a16:creationId xmlns:a16="http://schemas.microsoft.com/office/drawing/2014/main" id="{7A45543A-92B4-45EA-B61F-257AAB0922AB}"/>
              </a:ext>
            </a:extLst>
          </p:cNvPr>
          <p:cNvSpPr/>
          <p:nvPr/>
        </p:nvSpPr>
        <p:spPr>
          <a:xfrm>
            <a:off x="1919289" y="2786191"/>
            <a:ext cx="1620957" cy="523220"/>
          </a:xfrm>
          <a:prstGeom prst="rect">
            <a:avLst/>
          </a:prstGeom>
        </p:spPr>
        <p:txBody>
          <a:bodyPr wrap="none">
            <a:spAutoFit/>
          </a:bodyPr>
          <a:lstStyle/>
          <a:p>
            <a:r>
              <a:rPr lang="zh-CN" altLang="en-US" sz="2800" b="1" dirty="0">
                <a:solidFill>
                  <a:srgbClr val="111111"/>
                </a:solidFill>
                <a:latin typeface="微软雅黑" panose="020B0503020204020204" pitchFamily="34" charset="-122"/>
                <a:ea typeface="微软雅黑" panose="020B0503020204020204" pitchFamily="34" charset="-122"/>
              </a:rPr>
              <a:t>而</a:t>
            </a:r>
            <a:r>
              <a:rPr lang="zh-CN" altLang="zh-CN" sz="2800" b="1" dirty="0">
                <a:solidFill>
                  <a:srgbClr val="111111"/>
                </a:solidFill>
                <a:latin typeface="微软雅黑" panose="020B0503020204020204" pitchFamily="34" charset="-122"/>
                <a:ea typeface="微软雅黑" panose="020B0503020204020204" pitchFamily="34" charset="-122"/>
              </a:rPr>
              <a:t>每一个</a:t>
            </a:r>
            <a:endParaRPr lang="zh-CN" altLang="en-US" b="1" dirty="0">
              <a:latin typeface="微软雅黑" panose="020B0503020204020204" pitchFamily="34" charset="-122"/>
              <a:ea typeface="微软雅黑" panose="020B0503020204020204" pitchFamily="34" charset="-122"/>
            </a:endParaRPr>
          </a:p>
        </p:txBody>
      </p:sp>
      <p:sp>
        <p:nvSpPr>
          <p:cNvPr id="35" name="Rectangle 19">
            <a:extLst>
              <a:ext uri="{FF2B5EF4-FFF2-40B4-BE49-F238E27FC236}">
                <a16:creationId xmlns:a16="http://schemas.microsoft.com/office/drawing/2014/main" id="{8695A75B-6421-410A-9060-63B5D2751219}"/>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mc:AlternateContent xmlns:mc="http://schemas.openxmlformats.org/markup-compatibility/2006" xmlns:a14="http://schemas.microsoft.com/office/drawing/2010/main">
        <mc:Choice Requires="a14">
          <p:sp>
            <p:nvSpPr>
              <p:cNvPr id="36" name="矩形 35">
                <a:extLst>
                  <a:ext uri="{FF2B5EF4-FFF2-40B4-BE49-F238E27FC236}">
                    <a16:creationId xmlns:a16="http://schemas.microsoft.com/office/drawing/2014/main" id="{67A83DC7-266A-4920-814F-601AE379FF20}"/>
                  </a:ext>
                </a:extLst>
              </p:cNvPr>
              <p:cNvSpPr/>
              <p:nvPr/>
            </p:nvSpPr>
            <p:spPr>
              <a:xfrm>
                <a:off x="3354264" y="2749891"/>
                <a:ext cx="641971"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𝑨</m:t>
                          </m:r>
                        </m:e>
                        <m:sub>
                          <m:r>
                            <a:rPr lang="zh-CN" altLang="en-US" sz="2800" b="1" i="1" smtClean="0">
                              <a:latin typeface="Cambria Math" panose="02040503050406030204" pitchFamily="18" charset="0"/>
                            </a:rPr>
                            <m:t>𝒊</m:t>
                          </m:r>
                        </m:sub>
                      </m:sSub>
                    </m:oMath>
                  </m:oMathPara>
                </a14:m>
                <a:endParaRPr lang="zh-CN" altLang="en-US" sz="2800" b="1" dirty="0">
                  <a:latin typeface="微软雅黑" panose="020B0503020204020204" pitchFamily="34" charset="-122"/>
                  <a:ea typeface="微软雅黑" panose="020B0503020204020204" pitchFamily="34" charset="-122"/>
                </a:endParaRPr>
              </a:p>
            </p:txBody>
          </p:sp>
        </mc:Choice>
        <mc:Fallback xmlns="">
          <p:sp>
            <p:nvSpPr>
              <p:cNvPr id="36" name="矩形 35">
                <a:extLst>
                  <a:ext uri="{FF2B5EF4-FFF2-40B4-BE49-F238E27FC236}">
                    <a16:creationId xmlns:a16="http://schemas.microsoft.com/office/drawing/2014/main" id="{67A83DC7-266A-4920-814F-601AE379FF20}"/>
                  </a:ext>
                </a:extLst>
              </p:cNvPr>
              <p:cNvSpPr>
                <a:spLocks noRot="1" noChangeAspect="1" noMove="1" noResize="1" noEditPoints="1" noAdjustHandles="1" noChangeArrowheads="1" noChangeShapeType="1" noTextEdit="1"/>
              </p:cNvSpPr>
              <p:nvPr/>
            </p:nvSpPr>
            <p:spPr>
              <a:xfrm>
                <a:off x="3354264" y="2749891"/>
                <a:ext cx="641971" cy="523220"/>
              </a:xfrm>
              <a:prstGeom prst="rect">
                <a:avLst/>
              </a:prstGeom>
              <a:blipFill>
                <a:blip r:embed="rId4"/>
                <a:stretch>
                  <a:fillRect/>
                </a:stretch>
              </a:blipFill>
            </p:spPr>
            <p:txBody>
              <a:bodyPr/>
              <a:lstStyle/>
              <a:p>
                <a:r>
                  <a:rPr lang="zh-CN" altLang="en-US">
                    <a:noFill/>
                  </a:rPr>
                  <a:t> </a:t>
                </a:r>
              </a:p>
            </p:txBody>
          </p:sp>
        </mc:Fallback>
      </mc:AlternateContent>
      <p:sp>
        <p:nvSpPr>
          <p:cNvPr id="37" name="矩形 36">
            <a:extLst>
              <a:ext uri="{FF2B5EF4-FFF2-40B4-BE49-F238E27FC236}">
                <a16:creationId xmlns:a16="http://schemas.microsoft.com/office/drawing/2014/main" id="{9BA16B57-EAA2-4689-82C6-D3A90B7C5387}"/>
              </a:ext>
            </a:extLst>
          </p:cNvPr>
          <p:cNvSpPr/>
          <p:nvPr/>
        </p:nvSpPr>
        <p:spPr>
          <a:xfrm>
            <a:off x="3786313" y="2786191"/>
            <a:ext cx="5211683" cy="523220"/>
          </a:xfrm>
          <a:prstGeom prst="rect">
            <a:avLst/>
          </a:prstGeom>
        </p:spPr>
        <p:txBody>
          <a:bodyPr wrap="none">
            <a:spAutoFit/>
          </a:bodyPr>
          <a:lstStyle/>
          <a:p>
            <a:r>
              <a:rPr lang="zh-CN" altLang="zh-CN" sz="2800" b="1" dirty="0">
                <a:solidFill>
                  <a:srgbClr val="111111"/>
                </a:solidFill>
                <a:latin typeface="微软雅黑" panose="020B0503020204020204" pitchFamily="34" charset="-122"/>
                <a:ea typeface="微软雅黑" panose="020B0503020204020204" pitchFamily="34" charset="-122"/>
              </a:rPr>
              <a:t>又可以是基本元素构成的向量组</a:t>
            </a:r>
            <a:endParaRPr lang="zh-CN" altLang="en-US" sz="2800" b="1" dirty="0">
              <a:solidFill>
                <a:srgbClr val="111111"/>
              </a:solidFill>
              <a:latin typeface="微软雅黑" panose="020B0503020204020204" pitchFamily="34" charset="-122"/>
              <a:ea typeface="微软雅黑" panose="020B0503020204020204" pitchFamily="34" charset="-122"/>
            </a:endParaRPr>
          </a:p>
        </p:txBody>
      </p:sp>
      <p:sp>
        <p:nvSpPr>
          <p:cNvPr id="38" name="Rectangle 21">
            <a:extLst>
              <a:ext uri="{FF2B5EF4-FFF2-40B4-BE49-F238E27FC236}">
                <a16:creationId xmlns:a16="http://schemas.microsoft.com/office/drawing/2014/main" id="{7E34DE15-C6BF-477B-A045-D223E147CC65}"/>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9" name="对象 38">
            <a:extLst>
              <a:ext uri="{FF2B5EF4-FFF2-40B4-BE49-F238E27FC236}">
                <a16:creationId xmlns:a16="http://schemas.microsoft.com/office/drawing/2014/main" id="{69BA36D3-7AEF-4B46-A5D4-22D475FF0309}"/>
              </a:ext>
            </a:extLst>
          </p:cNvPr>
          <p:cNvGraphicFramePr>
            <a:graphicFrameLocks noChangeAspect="1"/>
          </p:cNvGraphicFramePr>
          <p:nvPr>
            <p:extLst/>
          </p:nvPr>
        </p:nvGraphicFramePr>
        <p:xfrm>
          <a:off x="4303713" y="4198939"/>
          <a:ext cx="114300" cy="179387"/>
        </p:xfrm>
        <a:graphic>
          <a:graphicData uri="http://schemas.openxmlformats.org/presentationml/2006/ole">
            <mc:AlternateContent xmlns:mc="http://schemas.openxmlformats.org/markup-compatibility/2006">
              <mc:Choice xmlns:v="urn:schemas-microsoft-com:vml" Requires="v">
                <p:oleObj spid="_x0000_s7188" name="Equation" r:id="rId5" imgW="114120" imgH="177480" progId="">
                  <p:embed/>
                </p:oleObj>
              </mc:Choice>
              <mc:Fallback>
                <p:oleObj name="Equation" r:id="rId5" imgW="114120" imgH="177480" progId="">
                  <p:embed/>
                  <p:pic>
                    <p:nvPicPr>
                      <p:cNvPr id="36" name="对象 3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03713" y="4198939"/>
                        <a:ext cx="114300" cy="179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xmlns:a14="http://schemas.microsoft.com/office/drawing/2010/main">
        <mc:Choice Requires="a14">
          <p:sp>
            <p:nvSpPr>
              <p:cNvPr id="40" name="矩形 39">
                <a:extLst>
                  <a:ext uri="{FF2B5EF4-FFF2-40B4-BE49-F238E27FC236}">
                    <a16:creationId xmlns:a16="http://schemas.microsoft.com/office/drawing/2014/main" id="{F971608F-4A4B-4211-82F2-F2FE81F046F9}"/>
                  </a:ext>
                </a:extLst>
              </p:cNvPr>
              <p:cNvSpPr/>
              <p:nvPr/>
            </p:nvSpPr>
            <p:spPr>
              <a:xfrm>
                <a:off x="3981103" y="3337279"/>
                <a:ext cx="349403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𝑨</m:t>
                          </m:r>
                        </m:e>
                        <m:sub>
                          <m:r>
                            <a:rPr lang="zh-CN" altLang="en-US" sz="2800" b="1" i="1" smtClean="0">
                              <a:latin typeface="Cambria Math" panose="02040503050406030204" pitchFamily="18" charset="0"/>
                            </a:rPr>
                            <m:t>𝒊</m:t>
                          </m:r>
                        </m:sub>
                      </m:sSub>
                      <m:r>
                        <a:rPr lang="zh-CN" altLang="en-US" sz="2800" b="1" smtClean="0">
                          <a:latin typeface="Cambria Math" panose="02040503050406030204" pitchFamily="18" charset="0"/>
                        </a:rPr>
                        <m:t>=</m:t>
                      </m:r>
                      <m:d>
                        <m:dPr>
                          <m:ctrlPr>
                            <a:rPr lang="zh-CN" altLang="en-US" sz="2800" b="1" i="1">
                              <a:latin typeface="Cambria Math" panose="02040503050406030204" pitchFamily="18" charset="0"/>
                            </a:rPr>
                          </m:ctrlPr>
                        </m:dPr>
                        <m:e>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𝒂</m:t>
                              </m:r>
                            </m:e>
                            <m:sub>
                              <m:r>
                                <a:rPr lang="zh-CN" altLang="en-US" sz="2800" b="1" i="1" smtClean="0">
                                  <a:latin typeface="Cambria Math" panose="02040503050406030204" pitchFamily="18" charset="0"/>
                                </a:rPr>
                                <m:t>𝒊</m:t>
                              </m:r>
                              <m:r>
                                <a:rPr lang="zh-CN" altLang="en-US" sz="2800" b="1" i="1" smtClean="0">
                                  <a:latin typeface="Cambria Math" panose="02040503050406030204" pitchFamily="18" charset="0"/>
                                </a:rPr>
                                <m:t>𝟏</m:t>
                              </m:r>
                            </m:sub>
                          </m:sSub>
                          <m:r>
                            <a:rPr lang="zh-CN" altLang="en-US" sz="2800" b="1" smtClean="0">
                              <a:latin typeface="Cambria Math" panose="02040503050406030204" pitchFamily="18" charset="0"/>
                            </a:rPr>
                            <m:t>,</m:t>
                          </m:r>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𝒂</m:t>
                              </m:r>
                            </m:e>
                            <m:sub>
                              <m:r>
                                <a:rPr lang="zh-CN" altLang="en-US" sz="2800" b="1" i="1" smtClean="0">
                                  <a:latin typeface="Cambria Math" panose="02040503050406030204" pitchFamily="18" charset="0"/>
                                </a:rPr>
                                <m:t>𝒊</m:t>
                              </m:r>
                              <m:r>
                                <a:rPr lang="zh-CN" altLang="en-US" sz="2800" b="1" i="1" smtClean="0">
                                  <a:latin typeface="Cambria Math" panose="02040503050406030204" pitchFamily="18" charset="0"/>
                                </a:rPr>
                                <m:t>𝟐</m:t>
                              </m:r>
                            </m:sub>
                          </m:sSub>
                          <m:r>
                            <a:rPr lang="zh-CN" altLang="en-US" sz="2800" b="1" smtClean="0">
                              <a:latin typeface="Cambria Math" panose="02040503050406030204" pitchFamily="18" charset="0"/>
                            </a:rPr>
                            <m:t>,⋯</m:t>
                          </m:r>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𝒂</m:t>
                              </m:r>
                            </m:e>
                            <m:sub>
                              <m:r>
                                <a:rPr lang="zh-CN" altLang="en-US" sz="2800" b="1" i="1" smtClean="0">
                                  <a:latin typeface="Cambria Math" panose="02040503050406030204" pitchFamily="18" charset="0"/>
                                </a:rPr>
                                <m:t>𝒊𝒔</m:t>
                              </m:r>
                            </m:sub>
                          </m:sSub>
                        </m:e>
                      </m:d>
                    </m:oMath>
                  </m:oMathPara>
                </a14:m>
                <a:endParaRPr lang="zh-CN" altLang="en-US" sz="2800" b="1" dirty="0">
                  <a:latin typeface="微软雅黑" panose="020B0503020204020204" pitchFamily="34" charset="-122"/>
                  <a:ea typeface="微软雅黑" panose="020B0503020204020204" pitchFamily="34" charset="-122"/>
                </a:endParaRPr>
              </a:p>
            </p:txBody>
          </p:sp>
        </mc:Choice>
        <mc:Fallback xmlns="">
          <p:sp>
            <p:nvSpPr>
              <p:cNvPr id="40" name="矩形 39">
                <a:extLst>
                  <a:ext uri="{FF2B5EF4-FFF2-40B4-BE49-F238E27FC236}">
                    <a16:creationId xmlns:a16="http://schemas.microsoft.com/office/drawing/2014/main" id="{F971608F-4A4B-4211-82F2-F2FE81F046F9}"/>
                  </a:ext>
                </a:extLst>
              </p:cNvPr>
              <p:cNvSpPr>
                <a:spLocks noRot="1" noChangeAspect="1" noMove="1" noResize="1" noEditPoints="1" noAdjustHandles="1" noChangeArrowheads="1" noChangeShapeType="1" noTextEdit="1"/>
              </p:cNvSpPr>
              <p:nvPr/>
            </p:nvSpPr>
            <p:spPr>
              <a:xfrm>
                <a:off x="3981103" y="3337279"/>
                <a:ext cx="3494033" cy="523220"/>
              </a:xfrm>
              <a:prstGeom prst="rect">
                <a:avLst/>
              </a:prstGeom>
              <a:blipFill>
                <a:blip r:embed="rId7"/>
                <a:stretch>
                  <a:fillRect/>
                </a:stretch>
              </a:blipFill>
            </p:spPr>
            <p:txBody>
              <a:bodyPr/>
              <a:lstStyle/>
              <a:p>
                <a:r>
                  <a:rPr lang="zh-CN" altLang="en-US">
                    <a:noFill/>
                  </a:rPr>
                  <a:t> </a:t>
                </a:r>
              </a:p>
            </p:txBody>
          </p:sp>
        </mc:Fallback>
      </mc:AlternateContent>
      <p:sp>
        <p:nvSpPr>
          <p:cNvPr id="41" name="矩形 40">
            <a:extLst>
              <a:ext uri="{FF2B5EF4-FFF2-40B4-BE49-F238E27FC236}">
                <a16:creationId xmlns:a16="http://schemas.microsoft.com/office/drawing/2014/main" id="{8987416D-621B-4BBB-AB57-FEAA68793C51}"/>
              </a:ext>
            </a:extLst>
          </p:cNvPr>
          <p:cNvSpPr/>
          <p:nvPr/>
        </p:nvSpPr>
        <p:spPr>
          <a:xfrm>
            <a:off x="1919288" y="4060243"/>
            <a:ext cx="3621504" cy="523220"/>
          </a:xfrm>
          <a:prstGeom prst="rect">
            <a:avLst/>
          </a:prstGeom>
        </p:spPr>
        <p:txBody>
          <a:bodyPr wrap="none">
            <a:spAutoFit/>
          </a:bodyPr>
          <a:lstStyle/>
          <a:p>
            <a:r>
              <a:rPr lang="zh-CN" altLang="zh-CN" sz="2800" b="1" dirty="0">
                <a:solidFill>
                  <a:srgbClr val="111111"/>
                </a:solidFill>
                <a:latin typeface="Times New Roman" panose="02020603050405020304" pitchFamily="18" charset="0"/>
                <a:ea typeface="微软雅黑" panose="020B0503020204020204" pitchFamily="34" charset="-122"/>
                <a:cs typeface="Times New Roman" panose="02020603050405020304" pitchFamily="18" charset="0"/>
              </a:rPr>
              <a:t>若</a:t>
            </a:r>
            <a:r>
              <a:rPr lang="en-US" altLang="zh-CN" sz="2800" b="1" i="1" dirty="0">
                <a:solidFill>
                  <a:srgbClr val="111111"/>
                </a:solidFill>
                <a:latin typeface="Times New Roman" panose="02020603050405020304" pitchFamily="18" charset="0"/>
                <a:ea typeface="微软雅黑" panose="020B0503020204020204" pitchFamily="34" charset="-122"/>
                <a:cs typeface="Times New Roman" panose="02020603050405020304" pitchFamily="18" charset="0"/>
              </a:rPr>
              <a:t>T</a:t>
            </a:r>
            <a:r>
              <a:rPr lang="zh-CN" altLang="zh-CN" sz="2800" b="1" dirty="0">
                <a:solidFill>
                  <a:srgbClr val="111111"/>
                </a:solidFill>
                <a:latin typeface="Times New Roman" panose="02020603050405020304" pitchFamily="18" charset="0"/>
                <a:ea typeface="微软雅黑" panose="020B0503020204020204" pitchFamily="34" charset="-122"/>
                <a:cs typeface="Times New Roman" panose="02020603050405020304" pitchFamily="18" charset="0"/>
              </a:rPr>
              <a:t>表示一个时间向量</a:t>
            </a:r>
            <a:endParaRPr lang="zh-CN" altLang="en-US" sz="2800" b="1" dirty="0">
              <a:solidFill>
                <a:srgbClr val="11111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42" name="矩形 41">
            <a:extLst>
              <a:ext uri="{FF2B5EF4-FFF2-40B4-BE49-F238E27FC236}">
                <a16:creationId xmlns:a16="http://schemas.microsoft.com/office/drawing/2014/main" id="{9EBF7E88-C39E-4E23-8F98-6659ED5B8DE8}"/>
              </a:ext>
            </a:extLst>
          </p:cNvPr>
          <p:cNvSpPr/>
          <p:nvPr/>
        </p:nvSpPr>
        <p:spPr>
          <a:xfrm>
            <a:off x="1665887" y="1538546"/>
            <a:ext cx="7992888" cy="523220"/>
          </a:xfrm>
          <a:prstGeom prst="rect">
            <a:avLst/>
          </a:prstGeom>
        </p:spPr>
        <p:txBody>
          <a:bodyPr wrap="square">
            <a:spAutoFit/>
          </a:bodyPr>
          <a:lstStyle/>
          <a:p>
            <a:pPr indent="304800" eaLnBrk="0" fontAlgn="base" hangingPunct="0">
              <a:spcBef>
                <a:spcPct val="0"/>
              </a:spcBef>
              <a:spcAft>
                <a:spcPct val="0"/>
              </a:spcAft>
            </a:pPr>
            <a:r>
              <a:rPr lang="zh-CN" altLang="zh-CN" sz="2800" b="1" dirty="0">
                <a:solidFill>
                  <a:srgbClr val="111111"/>
                </a:solidFill>
                <a:latin typeface="微软雅黑" panose="020B0503020204020204" pitchFamily="34" charset="-122"/>
                <a:ea typeface="微软雅黑" panose="020B0503020204020204" pitchFamily="34" charset="-122"/>
              </a:rPr>
              <a:t>每一个子空间都是一个多维变量，</a:t>
            </a:r>
            <a:r>
              <a:rPr lang="zh-CN" altLang="en-US" sz="2800" b="1" dirty="0">
                <a:solidFill>
                  <a:srgbClr val="111111"/>
                </a:solidFill>
                <a:latin typeface="微软雅黑" panose="020B0503020204020204" pitchFamily="34" charset="-122"/>
                <a:ea typeface="微软雅黑" panose="020B0503020204020204" pitchFamily="34" charset="-122"/>
              </a:rPr>
              <a:t>例如</a:t>
            </a:r>
            <a:endParaRPr lang="zh-CN" altLang="zh-CN" sz="2800" b="1" dirty="0">
              <a:solidFill>
                <a:srgbClr val="111111"/>
              </a:solidFill>
              <a:latin typeface="微软雅黑" panose="020B0503020204020204" pitchFamily="34" charset="-122"/>
              <a:ea typeface="微软雅黑" panose="020B0503020204020204" pitchFamily="34" charset="-122"/>
            </a:endParaRPr>
          </a:p>
        </p:txBody>
      </p:sp>
      <mc:AlternateContent xmlns:mc="http://schemas.openxmlformats.org/markup-compatibility/2006" xmlns:a14="http://schemas.microsoft.com/office/drawing/2010/main">
        <mc:Choice Requires="a14">
          <p:sp>
            <p:nvSpPr>
              <p:cNvPr id="43" name="矩形 42">
                <a:extLst>
                  <a:ext uri="{FF2B5EF4-FFF2-40B4-BE49-F238E27FC236}">
                    <a16:creationId xmlns:a16="http://schemas.microsoft.com/office/drawing/2014/main" id="{D6633D1B-3AB9-4B8C-B069-92856619F01B}"/>
                  </a:ext>
                </a:extLst>
              </p:cNvPr>
              <p:cNvSpPr/>
              <p:nvPr/>
            </p:nvSpPr>
            <p:spPr>
              <a:xfrm>
                <a:off x="3981102" y="4647631"/>
                <a:ext cx="3106620"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sz="2800" b="1" i="1" smtClean="0">
                          <a:latin typeface="Cambria Math" panose="02040503050406030204" pitchFamily="18" charset="0"/>
                        </a:rPr>
                        <m:t>𝑻</m:t>
                      </m:r>
                      <m:r>
                        <a:rPr lang="zh-CN" altLang="en-US" sz="2800" b="1">
                          <a:latin typeface="Cambria Math" panose="02040503050406030204" pitchFamily="18" charset="0"/>
                        </a:rPr>
                        <m:t>=</m:t>
                      </m:r>
                      <m:d>
                        <m:dPr>
                          <m:ctrlPr>
                            <a:rPr lang="zh-CN" altLang="en-US" sz="2800" b="1" i="1">
                              <a:latin typeface="Cambria Math" panose="02040503050406030204" pitchFamily="18" charset="0"/>
                            </a:rPr>
                          </m:ctrlPr>
                        </m:dPr>
                        <m:e>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𝒕</m:t>
                              </m:r>
                            </m:e>
                            <m:sub>
                              <m:r>
                                <a:rPr lang="zh-CN" altLang="en-US" sz="2800" b="1" i="1" smtClean="0">
                                  <a:latin typeface="Cambria Math" panose="02040503050406030204" pitchFamily="18" charset="0"/>
                                </a:rPr>
                                <m:t>𝟏</m:t>
                              </m:r>
                            </m:sub>
                          </m:sSub>
                          <m:r>
                            <a:rPr lang="zh-CN" altLang="en-US" sz="2800" b="1" smtClean="0">
                              <a:latin typeface="Cambria Math" panose="02040503050406030204" pitchFamily="18" charset="0"/>
                            </a:rPr>
                            <m:t>,</m:t>
                          </m:r>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𝒕</m:t>
                              </m:r>
                            </m:e>
                            <m:sub>
                              <m:r>
                                <a:rPr lang="zh-CN" altLang="en-US" sz="2800" b="1" i="1" smtClean="0">
                                  <a:latin typeface="Cambria Math" panose="02040503050406030204" pitchFamily="18" charset="0"/>
                                </a:rPr>
                                <m:t>𝟐</m:t>
                              </m:r>
                            </m:sub>
                          </m:sSub>
                          <m:r>
                            <a:rPr lang="zh-CN" altLang="en-US" sz="2800" b="1" smtClean="0">
                              <a:latin typeface="Cambria Math" panose="02040503050406030204" pitchFamily="18" charset="0"/>
                            </a:rPr>
                            <m:t>,⋯,</m:t>
                          </m:r>
                          <m:sSub>
                            <m:sSubPr>
                              <m:ctrlPr>
                                <a:rPr lang="zh-CN" altLang="en-US" sz="2800" b="1" i="1">
                                  <a:latin typeface="Cambria Math" panose="02040503050406030204" pitchFamily="18" charset="0"/>
                                </a:rPr>
                              </m:ctrlPr>
                            </m:sSubPr>
                            <m:e>
                              <m:r>
                                <a:rPr lang="zh-CN" altLang="en-US" sz="2800" b="1" i="1" smtClean="0">
                                  <a:latin typeface="Cambria Math" panose="02040503050406030204" pitchFamily="18" charset="0"/>
                                </a:rPr>
                                <m:t>𝒕</m:t>
                              </m:r>
                            </m:e>
                            <m:sub>
                              <m:r>
                                <a:rPr lang="zh-CN" altLang="en-US" sz="2800" b="1" i="1" smtClean="0">
                                  <a:latin typeface="Cambria Math" panose="02040503050406030204" pitchFamily="18" charset="0"/>
                                </a:rPr>
                                <m:t>𝒎</m:t>
                              </m:r>
                            </m:sub>
                          </m:sSub>
                        </m:e>
                      </m:d>
                    </m:oMath>
                  </m:oMathPara>
                </a14:m>
                <a:endParaRPr lang="zh-CN" altLang="en-US" sz="2800" b="1" dirty="0">
                  <a:latin typeface="微软雅黑" panose="020B0503020204020204" pitchFamily="34" charset="-122"/>
                  <a:ea typeface="微软雅黑" panose="020B0503020204020204" pitchFamily="34" charset="-122"/>
                </a:endParaRPr>
              </a:p>
            </p:txBody>
          </p:sp>
        </mc:Choice>
        <mc:Fallback xmlns="">
          <p:sp>
            <p:nvSpPr>
              <p:cNvPr id="43" name="矩形 42">
                <a:extLst>
                  <a:ext uri="{FF2B5EF4-FFF2-40B4-BE49-F238E27FC236}">
                    <a16:creationId xmlns:a16="http://schemas.microsoft.com/office/drawing/2014/main" id="{D6633D1B-3AB9-4B8C-B069-92856619F01B}"/>
                  </a:ext>
                </a:extLst>
              </p:cNvPr>
              <p:cNvSpPr>
                <a:spLocks noRot="1" noChangeAspect="1" noMove="1" noResize="1" noEditPoints="1" noAdjustHandles="1" noChangeArrowheads="1" noChangeShapeType="1" noTextEdit="1"/>
              </p:cNvSpPr>
              <p:nvPr/>
            </p:nvSpPr>
            <p:spPr>
              <a:xfrm>
                <a:off x="3981102" y="4647631"/>
                <a:ext cx="3106620" cy="523220"/>
              </a:xfrm>
              <a:prstGeom prst="rect">
                <a:avLst/>
              </a:prstGeom>
              <a:blipFill>
                <a:blip r:embed="rId8"/>
                <a:stretch>
                  <a:fillRect/>
                </a:stretch>
              </a:blipFill>
            </p:spPr>
            <p:txBody>
              <a:bodyPr/>
              <a:lstStyle/>
              <a:p>
                <a:r>
                  <a:rPr lang="zh-CN" altLang="en-US">
                    <a:noFill/>
                  </a:rPr>
                  <a:t> </a:t>
                </a:r>
              </a:p>
            </p:txBody>
          </p:sp>
        </mc:Fallback>
      </mc:AlternateContent>
      <p:sp>
        <p:nvSpPr>
          <p:cNvPr id="44" name="矩形 43">
            <a:extLst>
              <a:ext uri="{FF2B5EF4-FFF2-40B4-BE49-F238E27FC236}">
                <a16:creationId xmlns:a16="http://schemas.microsoft.com/office/drawing/2014/main" id="{733E29AA-D977-42FC-944D-120C7DA475C5}"/>
              </a:ext>
            </a:extLst>
          </p:cNvPr>
          <p:cNvSpPr/>
          <p:nvPr/>
        </p:nvSpPr>
        <p:spPr>
          <a:xfrm>
            <a:off x="1909804" y="5320681"/>
            <a:ext cx="8046407" cy="954107"/>
          </a:xfrm>
          <a:prstGeom prst="rect">
            <a:avLst/>
          </a:prstGeom>
        </p:spPr>
        <p:txBody>
          <a:bodyPr wrap="square">
            <a:spAutoFit/>
          </a:bodyPr>
          <a:lstStyle/>
          <a:p>
            <a:r>
              <a:rPr lang="zh-CN" altLang="zh-CN" sz="2800" b="1" dirty="0">
                <a:solidFill>
                  <a:srgbClr val="111111"/>
                </a:solidFill>
                <a:latin typeface="微软雅黑" panose="020B0503020204020204" pitchFamily="34" charset="-122"/>
                <a:ea typeface="微软雅黑" panose="020B0503020204020204" pitchFamily="34" charset="-122"/>
              </a:rPr>
              <a:t>则</a:t>
            </a:r>
            <a:r>
              <a:rPr lang="zh-CN" altLang="en-US" sz="2800" b="1" dirty="0">
                <a:solidFill>
                  <a:srgbClr val="111111"/>
                </a:solidFill>
                <a:latin typeface="微软雅黑" panose="020B0503020204020204" pitchFamily="34" charset="-122"/>
                <a:ea typeface="微软雅黑" panose="020B0503020204020204" pitchFamily="34" charset="-122"/>
              </a:rPr>
              <a:t>将</a:t>
            </a:r>
            <a:r>
              <a:rPr lang="zh-CN" altLang="zh-CN" sz="2800" b="1" dirty="0">
                <a:solidFill>
                  <a:srgbClr val="111111"/>
                </a:solidFill>
                <a:latin typeface="微软雅黑" panose="020B0503020204020204" pitchFamily="34" charset="-122"/>
                <a:ea typeface="微软雅黑" panose="020B0503020204020204" pitchFamily="34" charset="-122"/>
              </a:rPr>
              <a:t>信息系统在不同时刻的状态理解为时间维上的射影子空间，可以表示为一个状态矩阵</a:t>
            </a:r>
            <a:endParaRPr lang="zh-CN" altLang="en-US" sz="2800" b="1" dirty="0">
              <a:solidFill>
                <a:srgbClr val="11111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0270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6473134"/>
            <a:ext cx="12192000" cy="384866"/>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1" name="直角三角形 20">
            <a:extLst>
              <a:ext uri="{FF2B5EF4-FFF2-40B4-BE49-F238E27FC236}">
                <a16:creationId xmlns:a16="http://schemas.microsoft.com/office/drawing/2014/main" id="{23BEB4F8-9870-44BA-9046-EA3089505701}"/>
              </a:ext>
            </a:extLst>
          </p:cNvPr>
          <p:cNvSpPr/>
          <p:nvPr/>
        </p:nvSpPr>
        <p:spPr>
          <a:xfrm rot="5400000">
            <a:off x="714375" y="241300"/>
            <a:ext cx="736600" cy="736600"/>
          </a:xfrm>
          <a:prstGeom prst="rtTriangle">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2" name="矩形 21">
            <a:extLst>
              <a:ext uri="{FF2B5EF4-FFF2-40B4-BE49-F238E27FC236}">
                <a16:creationId xmlns:a16="http://schemas.microsoft.com/office/drawing/2014/main" id="{6410F294-F8FD-4CA7-88D6-7FA3D12B40C1}"/>
              </a:ext>
            </a:extLst>
          </p:cNvPr>
          <p:cNvSpPr/>
          <p:nvPr/>
        </p:nvSpPr>
        <p:spPr>
          <a:xfrm>
            <a:off x="695325" y="241300"/>
            <a:ext cx="5400675" cy="736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latin typeface="微软雅黑" panose="020B0503020204020204" pitchFamily="34" charset="-122"/>
              <a:ea typeface="微软雅黑" panose="020B0503020204020204" pitchFamily="34" charset="-122"/>
            </a:endParaRPr>
          </a:p>
        </p:txBody>
      </p:sp>
      <p:sp>
        <p:nvSpPr>
          <p:cNvPr id="23" name="文本框 22">
            <a:extLst>
              <a:ext uri="{FF2B5EF4-FFF2-40B4-BE49-F238E27FC236}">
                <a16:creationId xmlns:a16="http://schemas.microsoft.com/office/drawing/2014/main" id="{4DE7C44F-7879-41BC-B92C-67AC3F30BB57}"/>
              </a:ext>
            </a:extLst>
          </p:cNvPr>
          <p:cNvSpPr txBox="1"/>
          <p:nvPr/>
        </p:nvSpPr>
        <p:spPr>
          <a:xfrm>
            <a:off x="812800" y="286434"/>
            <a:ext cx="5677452" cy="646331"/>
          </a:xfrm>
          <a:prstGeom prst="rect">
            <a:avLst/>
          </a:prstGeom>
          <a:noFill/>
        </p:spPr>
        <p:txBody>
          <a:bodyPr wrap="square" rtlCol="0">
            <a:spAutoFit/>
          </a:bodyPr>
          <a:lstStyle/>
          <a:p>
            <a:pPr algn="ctr"/>
            <a:r>
              <a:rPr lang="zh-CN" altLang="en-US" sz="3600" b="1" dirty="0">
                <a:solidFill>
                  <a:srgbClr val="000066"/>
                </a:solidFill>
                <a:latin typeface="微软雅黑" panose="020B0503020204020204" pitchFamily="34" charset="-122"/>
                <a:ea typeface="微软雅黑" panose="020B0503020204020204" pitchFamily="34" charset="-122"/>
              </a:rPr>
              <a:t>信息系统的形式化表示</a:t>
            </a:r>
          </a:p>
        </p:txBody>
      </p:sp>
      <p:sp>
        <p:nvSpPr>
          <p:cNvPr id="32" name="灯片编号占位符 4">
            <a:extLst>
              <a:ext uri="{FF2B5EF4-FFF2-40B4-BE49-F238E27FC236}">
                <a16:creationId xmlns:a16="http://schemas.microsoft.com/office/drawing/2014/main" id="{36F66757-B10D-4870-8AA1-913B67AA0E2F}"/>
              </a:ext>
            </a:extLst>
          </p:cNvPr>
          <p:cNvSpPr>
            <a:spLocks noGrp="1"/>
          </p:cNvSpPr>
          <p:nvPr>
            <p:ph type="sldNum" sz="quarter" idx="12"/>
          </p:nvPr>
        </p:nvSpPr>
        <p:spPr>
          <a:xfrm>
            <a:off x="8610600" y="6356350"/>
            <a:ext cx="2743200" cy="365125"/>
          </a:xfrm>
        </p:spPr>
        <p:txBody>
          <a:bodyPr/>
          <a:lstStyle/>
          <a:p>
            <a:fld id="{0C913308-F349-4B6D-A68A-DD1791B4A57B}" type="slidenum">
              <a:rPr lang="zh-CN" altLang="en-US" smtClean="0"/>
              <a:pPr/>
              <a:t>9</a:t>
            </a:fld>
            <a:endParaRPr lang="zh-CN" altLang="en-US"/>
          </a:p>
        </p:txBody>
      </p:sp>
      <p:sp>
        <p:nvSpPr>
          <p:cNvPr id="35" name="Rectangle 19">
            <a:extLst>
              <a:ext uri="{FF2B5EF4-FFF2-40B4-BE49-F238E27FC236}">
                <a16:creationId xmlns:a16="http://schemas.microsoft.com/office/drawing/2014/main" id="{8695A75B-6421-410A-9060-63B5D2751219}"/>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38" name="Rectangle 21">
            <a:extLst>
              <a:ext uri="{FF2B5EF4-FFF2-40B4-BE49-F238E27FC236}">
                <a16:creationId xmlns:a16="http://schemas.microsoft.com/office/drawing/2014/main" id="{7E34DE15-C6BF-477B-A045-D223E147CC65}"/>
              </a:ext>
            </a:extLst>
          </p:cNvPr>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46" name="对象 45">
            <a:extLst>
              <a:ext uri="{FF2B5EF4-FFF2-40B4-BE49-F238E27FC236}">
                <a16:creationId xmlns:a16="http://schemas.microsoft.com/office/drawing/2014/main" id="{A0C70232-09BB-41B2-929C-B917C9B1E84F}"/>
              </a:ext>
            </a:extLst>
          </p:cNvPr>
          <p:cNvGraphicFramePr>
            <a:graphicFrameLocks noChangeAspect="1"/>
          </p:cNvGraphicFramePr>
          <p:nvPr>
            <p:extLst/>
          </p:nvPr>
        </p:nvGraphicFramePr>
        <p:xfrm>
          <a:off x="3215680" y="2202182"/>
          <a:ext cx="5112568" cy="2508243"/>
        </p:xfrm>
        <a:graphic>
          <a:graphicData uri="http://schemas.openxmlformats.org/presentationml/2006/ole">
            <mc:AlternateContent xmlns:mc="http://schemas.openxmlformats.org/markup-compatibility/2006">
              <mc:Choice xmlns:v="urn:schemas-microsoft-com:vml" Requires="v">
                <p:oleObj spid="_x0000_s8270" name="Equation" r:id="rId3" imgW="1981080" imgH="965160" progId="">
                  <p:embed/>
                </p:oleObj>
              </mc:Choice>
              <mc:Fallback>
                <p:oleObj name="Equation" r:id="rId3" imgW="1981080" imgH="965160" progId="">
                  <p:embed/>
                  <p:pic>
                    <p:nvPicPr>
                      <p:cNvPr id="7" name="对象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5680" y="2202182"/>
                        <a:ext cx="5112568" cy="25082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 name="矩形 46">
            <a:extLst>
              <a:ext uri="{FF2B5EF4-FFF2-40B4-BE49-F238E27FC236}">
                <a16:creationId xmlns:a16="http://schemas.microsoft.com/office/drawing/2014/main" id="{E41AA5CB-85BE-408E-8B14-54ED40E7FCAF}"/>
              </a:ext>
            </a:extLst>
          </p:cNvPr>
          <p:cNvSpPr/>
          <p:nvPr/>
        </p:nvSpPr>
        <p:spPr>
          <a:xfrm>
            <a:off x="2207568" y="1310425"/>
            <a:ext cx="3312368" cy="673005"/>
          </a:xfrm>
          <a:prstGeom prst="rect">
            <a:avLst/>
          </a:prstGeom>
        </p:spPr>
        <p:txBody>
          <a:bodyPr wrap="square">
            <a:spAutoFit/>
          </a:bodyPr>
          <a:lstStyle/>
          <a:p>
            <a:pPr algn="just">
              <a:lnSpc>
                <a:spcPct val="150000"/>
              </a:lnSpc>
            </a:pPr>
            <a:r>
              <a:rPr lang="zh-CN" altLang="zh-CN" sz="2800" b="1" dirty="0">
                <a:latin typeface="微软雅黑" panose="020B0503020204020204" pitchFamily="34" charset="-122"/>
                <a:ea typeface="微软雅黑" panose="020B0503020204020204" pitchFamily="34" charset="-122"/>
              </a:rPr>
              <a:t>网络层</a:t>
            </a:r>
            <a:r>
              <a:rPr lang="en-US" altLang="zh-CN" sz="2800" b="1" dirty="0">
                <a:latin typeface="微软雅黑" panose="020B0503020204020204" pitchFamily="34" charset="-122"/>
                <a:ea typeface="微软雅黑" panose="020B0503020204020204" pitchFamily="34" charset="-122"/>
              </a:rPr>
              <a:t>A</a:t>
            </a:r>
            <a:r>
              <a:rPr lang="zh-CN" altLang="zh-CN" sz="2800" b="1" dirty="0">
                <a:latin typeface="微软雅黑" panose="020B0503020204020204" pitchFamily="34" charset="-122"/>
                <a:ea typeface="微软雅黑" panose="020B0503020204020204" pitchFamily="34" charset="-122"/>
              </a:rPr>
              <a:t>可以表示为：</a:t>
            </a:r>
          </a:p>
        </p:txBody>
      </p:sp>
      <p:sp>
        <p:nvSpPr>
          <p:cNvPr id="48" name="矩形 47">
            <a:extLst>
              <a:ext uri="{FF2B5EF4-FFF2-40B4-BE49-F238E27FC236}">
                <a16:creationId xmlns:a16="http://schemas.microsoft.com/office/drawing/2014/main" id="{7506BB06-BBC8-40BA-87C1-A5BCC34D4435}"/>
              </a:ext>
            </a:extLst>
          </p:cNvPr>
          <p:cNvSpPr/>
          <p:nvPr/>
        </p:nvSpPr>
        <p:spPr>
          <a:xfrm>
            <a:off x="2200424" y="5087569"/>
            <a:ext cx="7369325" cy="523220"/>
          </a:xfrm>
          <a:prstGeom prst="rect">
            <a:avLst/>
          </a:prstGeom>
        </p:spPr>
        <p:txBody>
          <a:bodyPr wrap="none">
            <a:spAutoFit/>
          </a:bodyPr>
          <a:lstStyle/>
          <a:p>
            <a:r>
              <a:rPr lang="zh-CN" altLang="zh-CN" sz="2800" b="1" dirty="0">
                <a:latin typeface="微软雅黑" panose="020B0503020204020204" pitchFamily="34" charset="-122"/>
                <a:ea typeface="微软雅黑" panose="020B0503020204020204" pitchFamily="34" charset="-122"/>
              </a:rPr>
              <a:t>其中</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表示某个要素</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在</a:t>
            </a:r>
            <a:r>
              <a:rPr lang="en-US" altLang="zh-CN" sz="2800" b="1" dirty="0">
                <a:latin typeface="微软雅黑" panose="020B0503020204020204" pitchFamily="34" charset="-122"/>
                <a:ea typeface="微软雅黑" panose="020B0503020204020204" pitchFamily="34" charset="-122"/>
              </a:rPr>
              <a:t>    </a:t>
            </a:r>
            <a:r>
              <a:rPr lang="zh-CN" altLang="zh-CN" sz="2800" b="1" dirty="0">
                <a:latin typeface="微软雅黑" panose="020B0503020204020204" pitchFamily="34" charset="-122"/>
                <a:ea typeface="微软雅黑" panose="020B0503020204020204" pitchFamily="34" charset="-122"/>
              </a:rPr>
              <a:t>时刻的状态；</a:t>
            </a:r>
            <a:endParaRPr lang="zh-CN" altLang="en-US" sz="2800" b="1" dirty="0">
              <a:latin typeface="微软雅黑" panose="020B0503020204020204" pitchFamily="34" charset="-122"/>
              <a:ea typeface="微软雅黑" panose="020B0503020204020204" pitchFamily="34" charset="-122"/>
            </a:endParaRPr>
          </a:p>
        </p:txBody>
      </p:sp>
      <p:graphicFrame>
        <p:nvGraphicFramePr>
          <p:cNvPr id="49" name="对象 48">
            <a:extLst>
              <a:ext uri="{FF2B5EF4-FFF2-40B4-BE49-F238E27FC236}">
                <a16:creationId xmlns:a16="http://schemas.microsoft.com/office/drawing/2014/main" id="{E993D44E-4088-49EA-AFAA-9869F2946F3C}"/>
              </a:ext>
            </a:extLst>
          </p:cNvPr>
          <p:cNvGraphicFramePr>
            <a:graphicFrameLocks noChangeAspect="1"/>
          </p:cNvGraphicFramePr>
          <p:nvPr>
            <p:extLst/>
          </p:nvPr>
        </p:nvGraphicFramePr>
        <p:xfrm>
          <a:off x="3010817" y="5087569"/>
          <a:ext cx="863600" cy="576262"/>
        </p:xfrm>
        <a:graphic>
          <a:graphicData uri="http://schemas.openxmlformats.org/presentationml/2006/ole">
            <mc:AlternateContent xmlns:mc="http://schemas.openxmlformats.org/markup-compatibility/2006">
              <mc:Choice xmlns:v="urn:schemas-microsoft-com:vml" Requires="v">
                <p:oleObj spid="_x0000_s8271" name="Equation" r:id="rId5" imgW="419040" imgH="279360" progId="">
                  <p:embed/>
                </p:oleObj>
              </mc:Choice>
              <mc:Fallback>
                <p:oleObj name="Equation" r:id="rId5" imgW="419040" imgH="279360" progId="">
                  <p:embed/>
                  <p:pic>
                    <p:nvPicPr>
                      <p:cNvPr id="20" name="对象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10817" y="5087569"/>
                        <a:ext cx="863600" cy="576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0" name="对象 49">
            <a:extLst>
              <a:ext uri="{FF2B5EF4-FFF2-40B4-BE49-F238E27FC236}">
                <a16:creationId xmlns:a16="http://schemas.microsoft.com/office/drawing/2014/main" id="{0D71EF07-F7FE-43C5-8007-2AAB859BF9E6}"/>
              </a:ext>
            </a:extLst>
          </p:cNvPr>
          <p:cNvGraphicFramePr>
            <a:graphicFrameLocks noChangeAspect="1"/>
          </p:cNvGraphicFramePr>
          <p:nvPr>
            <p:extLst/>
          </p:nvPr>
        </p:nvGraphicFramePr>
        <p:xfrm>
          <a:off x="6101441" y="5111593"/>
          <a:ext cx="339725" cy="469900"/>
        </p:xfrm>
        <a:graphic>
          <a:graphicData uri="http://schemas.openxmlformats.org/presentationml/2006/ole">
            <mc:AlternateContent xmlns:mc="http://schemas.openxmlformats.org/markup-compatibility/2006">
              <mc:Choice xmlns:v="urn:schemas-microsoft-com:vml" Requires="v">
                <p:oleObj spid="_x0000_s8272" name="Equation" r:id="rId7" imgW="164880" imgH="228600" progId="">
                  <p:embed/>
                </p:oleObj>
              </mc:Choice>
              <mc:Fallback>
                <p:oleObj name="Equation" r:id="rId7" imgW="164880" imgH="228600" progId="">
                  <p:embed/>
                  <p:pic>
                    <p:nvPicPr>
                      <p:cNvPr id="21" name="对象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01441" y="5111593"/>
                        <a:ext cx="339725" cy="469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 name="对象 50">
            <a:extLst>
              <a:ext uri="{FF2B5EF4-FFF2-40B4-BE49-F238E27FC236}">
                <a16:creationId xmlns:a16="http://schemas.microsoft.com/office/drawing/2014/main" id="{68143AE0-B31A-40FC-8447-AB56424B965C}"/>
              </a:ext>
            </a:extLst>
          </p:cNvPr>
          <p:cNvGraphicFramePr>
            <a:graphicFrameLocks noChangeAspect="1"/>
          </p:cNvGraphicFramePr>
          <p:nvPr>
            <p:extLst/>
          </p:nvPr>
        </p:nvGraphicFramePr>
        <p:xfrm>
          <a:off x="6961480" y="5086193"/>
          <a:ext cx="287337" cy="495300"/>
        </p:xfrm>
        <a:graphic>
          <a:graphicData uri="http://schemas.openxmlformats.org/presentationml/2006/ole">
            <mc:AlternateContent xmlns:mc="http://schemas.openxmlformats.org/markup-compatibility/2006">
              <mc:Choice xmlns:v="urn:schemas-microsoft-com:vml" Requires="v">
                <p:oleObj spid="_x0000_s8273" name="Equation" r:id="rId9" imgW="139680" imgH="241200" progId="">
                  <p:embed/>
                </p:oleObj>
              </mc:Choice>
              <mc:Fallback>
                <p:oleObj name="Equation" r:id="rId9" imgW="139680" imgH="241200" progId="">
                  <p:embed/>
                  <p:pic>
                    <p:nvPicPr>
                      <p:cNvPr id="22" name="对象 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961480" y="5086193"/>
                        <a:ext cx="287337"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4862161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1">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05C5C9F-686D-41BA-9681-DDF62813D64F}">
  <we:reference id="wa104038830" version="1.0.0.3" store="zh-CN" storeType="OMEX"/>
  <we:alternateReferences>
    <we:reference id="wa104038830" version="1.0.0.3" store="wa104038830"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2179</TotalTime>
  <Words>1300</Words>
  <Application>Microsoft Office PowerPoint</Application>
  <PresentationFormat>宽屏</PresentationFormat>
  <Paragraphs>299</Paragraphs>
  <Slides>40</Slides>
  <Notes>8</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40</vt:i4>
      </vt:variant>
    </vt:vector>
  </HeadingPairs>
  <TitlesOfParts>
    <vt:vector size="50" baseType="lpstr">
      <vt:lpstr>等线</vt:lpstr>
      <vt:lpstr>等线 Light</vt:lpstr>
      <vt:lpstr>华文楷体</vt:lpstr>
      <vt:lpstr>华文新魏</vt:lpstr>
      <vt:lpstr>微软雅黑</vt:lpstr>
      <vt:lpstr>Arial</vt:lpstr>
      <vt:lpstr>Cambria Math</vt:lpstr>
      <vt:lpstr>Times New Roman</vt:lpstr>
      <vt:lpstr>Office 主题​​</vt:lpstr>
      <vt:lpstr>Equation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www.pptbz.com</dc:title>
  <dc:creator>ppt宝藏</dc:creator>
  <cp:lastModifiedBy>yuan chao</cp:lastModifiedBy>
  <cp:revision>230</cp:revision>
  <dcterms:created xsi:type="dcterms:W3CDTF">2015-11-08T01:32:45Z</dcterms:created>
  <dcterms:modified xsi:type="dcterms:W3CDTF">2018-09-13T07:46:33Z</dcterms:modified>
</cp:coreProperties>
</file>